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64"/>
  </p:notesMasterIdLst>
  <p:sldIdLst>
    <p:sldId id="256" r:id="rId2"/>
    <p:sldId id="257" r:id="rId3"/>
    <p:sldId id="258" r:id="rId4"/>
    <p:sldId id="259" r:id="rId5"/>
    <p:sldId id="260" r:id="rId6"/>
    <p:sldId id="264" r:id="rId7"/>
    <p:sldId id="265" r:id="rId8"/>
    <p:sldId id="311" r:id="rId9"/>
    <p:sldId id="263" r:id="rId10"/>
    <p:sldId id="267" r:id="rId11"/>
    <p:sldId id="266" r:id="rId12"/>
    <p:sldId id="269" r:id="rId13"/>
    <p:sldId id="270" r:id="rId14"/>
    <p:sldId id="271" r:id="rId15"/>
    <p:sldId id="272" r:id="rId16"/>
    <p:sldId id="274" r:id="rId17"/>
    <p:sldId id="349" r:id="rId18"/>
    <p:sldId id="275" r:id="rId19"/>
    <p:sldId id="350" r:id="rId20"/>
    <p:sldId id="351" r:id="rId21"/>
    <p:sldId id="276" r:id="rId22"/>
    <p:sldId id="277" r:id="rId23"/>
    <p:sldId id="352" r:id="rId24"/>
    <p:sldId id="279" r:id="rId25"/>
    <p:sldId id="353" r:id="rId26"/>
    <p:sldId id="281" r:id="rId27"/>
    <p:sldId id="285" r:id="rId28"/>
    <p:sldId id="288" r:id="rId29"/>
    <p:sldId id="332" r:id="rId30"/>
    <p:sldId id="331" r:id="rId31"/>
    <p:sldId id="293" r:id="rId32"/>
    <p:sldId id="333" r:id="rId33"/>
    <p:sldId id="327" r:id="rId34"/>
    <p:sldId id="328" r:id="rId35"/>
    <p:sldId id="298" r:id="rId36"/>
    <p:sldId id="354" r:id="rId37"/>
    <p:sldId id="329" r:id="rId38"/>
    <p:sldId id="330" r:id="rId39"/>
    <p:sldId id="299" r:id="rId40"/>
    <p:sldId id="325" r:id="rId41"/>
    <p:sldId id="300" r:id="rId42"/>
    <p:sldId id="301" r:id="rId43"/>
    <p:sldId id="303" r:id="rId44"/>
    <p:sldId id="317" r:id="rId45"/>
    <p:sldId id="320" r:id="rId46"/>
    <p:sldId id="321" r:id="rId47"/>
    <p:sldId id="322" r:id="rId48"/>
    <p:sldId id="305" r:id="rId49"/>
    <p:sldId id="323" r:id="rId50"/>
    <p:sldId id="324" r:id="rId51"/>
    <p:sldId id="306" r:id="rId52"/>
    <p:sldId id="355" r:id="rId53"/>
    <p:sldId id="307" r:id="rId54"/>
    <p:sldId id="314" r:id="rId55"/>
    <p:sldId id="315" r:id="rId56"/>
    <p:sldId id="308" r:id="rId57"/>
    <p:sldId id="313" r:id="rId58"/>
    <p:sldId id="309" r:id="rId59"/>
    <p:sldId id="339" r:id="rId60"/>
    <p:sldId id="338" r:id="rId61"/>
    <p:sldId id="336" r:id="rId62"/>
    <p:sldId id="33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5" autoAdjust="0"/>
    <p:restoredTop sz="77760" autoAdjust="0"/>
  </p:normalViewPr>
  <p:slideViewPr>
    <p:cSldViewPr snapToGrid="0">
      <p:cViewPr varScale="1">
        <p:scale>
          <a:sx n="56" d="100"/>
          <a:sy n="56" d="100"/>
        </p:scale>
        <p:origin x="12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5345E-FDC6-4549-BD3B-DF78FC605C57}" type="doc">
      <dgm:prSet loTypeId="urn:microsoft.com/office/officeart/2005/8/layout/radial3" loCatId="cycle" qsTypeId="urn:microsoft.com/office/officeart/2005/8/quickstyle/3d3" qsCatId="3D" csTypeId="urn:microsoft.com/office/officeart/2005/8/colors/accent1_2" csCatId="accent1" phldr="1"/>
      <dgm:spPr/>
      <dgm:t>
        <a:bodyPr/>
        <a:lstStyle/>
        <a:p>
          <a:endParaRPr lang="en-IN"/>
        </a:p>
      </dgm:t>
    </dgm:pt>
    <dgm:pt modelId="{23A35212-EF59-4DE1-9A60-116B7AC5C45C}">
      <dgm:prSet phldrT="[Text]"/>
      <dgm:spPr/>
      <dgm:t>
        <a:bodyPr/>
        <a:lstStyle/>
        <a:p>
          <a:r>
            <a:rPr lang="en-IN" b="1" dirty="0" smtClean="0"/>
            <a:t>CORONARY RESISTANCE</a:t>
          </a:r>
          <a:endParaRPr lang="en-IN" b="1" dirty="0"/>
        </a:p>
      </dgm:t>
    </dgm:pt>
    <dgm:pt modelId="{AEA95F3B-0054-4D54-8CA2-B2784FD3F9B3}" type="parTrans" cxnId="{024828D5-9B74-4B5C-9862-1F4F04076416}">
      <dgm:prSet/>
      <dgm:spPr/>
      <dgm:t>
        <a:bodyPr/>
        <a:lstStyle/>
        <a:p>
          <a:endParaRPr lang="en-IN"/>
        </a:p>
      </dgm:t>
    </dgm:pt>
    <dgm:pt modelId="{348D6311-D9A8-48B0-B9F6-6863B060A532}" type="sibTrans" cxnId="{024828D5-9B74-4B5C-9862-1F4F04076416}">
      <dgm:prSet/>
      <dgm:spPr/>
      <dgm:t>
        <a:bodyPr/>
        <a:lstStyle/>
        <a:p>
          <a:endParaRPr lang="en-IN"/>
        </a:p>
      </dgm:t>
    </dgm:pt>
    <dgm:pt modelId="{9D6EAE04-7A62-4172-870B-6C3F9E59391B}">
      <dgm:prSet phldrT="[Text]"/>
      <dgm:spPr/>
      <dgm:t>
        <a:bodyPr/>
        <a:lstStyle/>
        <a:p>
          <a:r>
            <a:rPr lang="en-IN" b="1" dirty="0" smtClean="0"/>
            <a:t>NEURAL MODULATION</a:t>
          </a:r>
          <a:endParaRPr lang="en-IN" b="1" dirty="0"/>
        </a:p>
      </dgm:t>
    </dgm:pt>
    <dgm:pt modelId="{03134E04-EE18-4555-BED7-69BC7AC47809}" type="parTrans" cxnId="{861F9423-4E60-47C8-A669-B72D960027AF}">
      <dgm:prSet/>
      <dgm:spPr/>
      <dgm:t>
        <a:bodyPr/>
        <a:lstStyle/>
        <a:p>
          <a:endParaRPr lang="en-IN"/>
        </a:p>
      </dgm:t>
    </dgm:pt>
    <dgm:pt modelId="{DDC3963C-5825-4066-A86D-727D9A08816E}" type="sibTrans" cxnId="{861F9423-4E60-47C8-A669-B72D960027AF}">
      <dgm:prSet/>
      <dgm:spPr/>
      <dgm:t>
        <a:bodyPr/>
        <a:lstStyle/>
        <a:p>
          <a:endParaRPr lang="en-IN"/>
        </a:p>
      </dgm:t>
    </dgm:pt>
    <dgm:pt modelId="{3CA946C6-C54E-4239-B7F7-5CAF12EB42FA}">
      <dgm:prSet phldrT="[Text]"/>
      <dgm:spPr/>
      <dgm:t>
        <a:bodyPr/>
        <a:lstStyle/>
        <a:p>
          <a:r>
            <a:rPr lang="en-IN" b="1" dirty="0" smtClean="0"/>
            <a:t>AUTACOIDS</a:t>
          </a:r>
          <a:endParaRPr lang="en-IN" b="1" dirty="0"/>
        </a:p>
      </dgm:t>
    </dgm:pt>
    <dgm:pt modelId="{69DFE164-F92A-47FF-9381-FAC8198A8B2E}" type="parTrans" cxnId="{460A1A98-66E7-4557-9A23-1075301BBD44}">
      <dgm:prSet/>
      <dgm:spPr/>
      <dgm:t>
        <a:bodyPr/>
        <a:lstStyle/>
        <a:p>
          <a:endParaRPr lang="en-IN"/>
        </a:p>
      </dgm:t>
    </dgm:pt>
    <dgm:pt modelId="{54FB4C0D-9170-40AA-9E7C-25A711140383}" type="sibTrans" cxnId="{460A1A98-66E7-4557-9A23-1075301BBD44}">
      <dgm:prSet/>
      <dgm:spPr/>
      <dgm:t>
        <a:bodyPr/>
        <a:lstStyle/>
        <a:p>
          <a:endParaRPr lang="en-IN"/>
        </a:p>
      </dgm:t>
    </dgm:pt>
    <dgm:pt modelId="{ED8B7442-35CD-4F99-AE05-04AE3163806A}">
      <dgm:prSet phldrT="[Text]"/>
      <dgm:spPr/>
      <dgm:t>
        <a:bodyPr/>
        <a:lstStyle/>
        <a:p>
          <a:r>
            <a:rPr lang="en-IN" b="1" dirty="0" smtClean="0"/>
            <a:t>VASODILATOR METABOLITES</a:t>
          </a:r>
          <a:endParaRPr lang="en-IN" b="1" dirty="0"/>
        </a:p>
      </dgm:t>
    </dgm:pt>
    <dgm:pt modelId="{12F91B44-8D11-4290-9F9B-34599EBDB374}" type="parTrans" cxnId="{B8503A8A-76AE-42E1-8918-17C45BCED488}">
      <dgm:prSet/>
      <dgm:spPr/>
      <dgm:t>
        <a:bodyPr/>
        <a:lstStyle/>
        <a:p>
          <a:endParaRPr lang="en-IN"/>
        </a:p>
      </dgm:t>
    </dgm:pt>
    <dgm:pt modelId="{CAADF4CD-C5DF-4430-8E7F-2EB88EE10AD9}" type="sibTrans" cxnId="{B8503A8A-76AE-42E1-8918-17C45BCED488}">
      <dgm:prSet/>
      <dgm:spPr/>
      <dgm:t>
        <a:bodyPr/>
        <a:lstStyle/>
        <a:p>
          <a:endParaRPr lang="en-IN"/>
        </a:p>
      </dgm:t>
    </dgm:pt>
    <dgm:pt modelId="{1A629180-BA8C-4CCB-83F0-82239676263F}">
      <dgm:prSet phldrT="[Text]"/>
      <dgm:spPr/>
      <dgm:t>
        <a:bodyPr/>
        <a:lstStyle/>
        <a:p>
          <a:r>
            <a:rPr lang="en-IN" b="1" dirty="0" smtClean="0"/>
            <a:t>LOCAL PHYSICAL FACTORS</a:t>
          </a:r>
          <a:endParaRPr lang="en-IN" b="1" dirty="0"/>
        </a:p>
      </dgm:t>
    </dgm:pt>
    <dgm:pt modelId="{C78FC0AA-FE77-490A-9DBC-B9371E6BC7DF}" type="parTrans" cxnId="{B8B289D9-125C-4378-9C5A-3DFD3C4E29E9}">
      <dgm:prSet/>
      <dgm:spPr/>
      <dgm:t>
        <a:bodyPr/>
        <a:lstStyle/>
        <a:p>
          <a:endParaRPr lang="en-IN"/>
        </a:p>
      </dgm:t>
    </dgm:pt>
    <dgm:pt modelId="{6B48B7AE-09B8-41A2-B8CE-9D4333A4ED62}" type="sibTrans" cxnId="{B8B289D9-125C-4378-9C5A-3DFD3C4E29E9}">
      <dgm:prSet/>
      <dgm:spPr/>
      <dgm:t>
        <a:bodyPr/>
        <a:lstStyle/>
        <a:p>
          <a:endParaRPr lang="en-IN"/>
        </a:p>
      </dgm:t>
    </dgm:pt>
    <dgm:pt modelId="{93564542-FB4A-47A5-B23E-AB8417925B65}" type="pres">
      <dgm:prSet presAssocID="{C5B5345E-FDC6-4549-BD3B-DF78FC605C57}" presName="composite" presStyleCnt="0">
        <dgm:presLayoutVars>
          <dgm:chMax val="1"/>
          <dgm:dir/>
          <dgm:resizeHandles val="exact"/>
        </dgm:presLayoutVars>
      </dgm:prSet>
      <dgm:spPr/>
      <dgm:t>
        <a:bodyPr/>
        <a:lstStyle/>
        <a:p>
          <a:endParaRPr lang="en-IN"/>
        </a:p>
      </dgm:t>
    </dgm:pt>
    <dgm:pt modelId="{87821D6B-F516-40EE-94B8-351C5D09FE48}" type="pres">
      <dgm:prSet presAssocID="{C5B5345E-FDC6-4549-BD3B-DF78FC605C57}" presName="radial" presStyleCnt="0">
        <dgm:presLayoutVars>
          <dgm:animLvl val="ctr"/>
        </dgm:presLayoutVars>
      </dgm:prSet>
      <dgm:spPr/>
    </dgm:pt>
    <dgm:pt modelId="{2A09F151-47F2-485D-B006-098E75889CC8}" type="pres">
      <dgm:prSet presAssocID="{23A35212-EF59-4DE1-9A60-116B7AC5C45C}" presName="centerShape" presStyleLbl="vennNode1" presStyleIdx="0" presStyleCnt="5" custScaleX="73428" custScaleY="75880"/>
      <dgm:spPr/>
      <dgm:t>
        <a:bodyPr/>
        <a:lstStyle/>
        <a:p>
          <a:endParaRPr lang="en-IN"/>
        </a:p>
      </dgm:t>
    </dgm:pt>
    <dgm:pt modelId="{618DAC35-6E2D-4C5A-B6CD-5CDAC66F202F}" type="pres">
      <dgm:prSet presAssocID="{9D6EAE04-7A62-4172-870B-6C3F9E59391B}" presName="node" presStyleLbl="vennNode1" presStyleIdx="1" presStyleCnt="5" custScaleX="121085" custScaleY="132477">
        <dgm:presLayoutVars>
          <dgm:bulletEnabled val="1"/>
        </dgm:presLayoutVars>
      </dgm:prSet>
      <dgm:spPr/>
      <dgm:t>
        <a:bodyPr/>
        <a:lstStyle/>
        <a:p>
          <a:endParaRPr lang="en-IN"/>
        </a:p>
      </dgm:t>
    </dgm:pt>
    <dgm:pt modelId="{421775BA-1903-4A10-942E-DEA631C90B61}" type="pres">
      <dgm:prSet presAssocID="{3CA946C6-C54E-4239-B7F7-5CAF12EB42FA}" presName="node" presStyleLbl="vennNode1" presStyleIdx="2" presStyleCnt="5" custScaleX="133727" custScaleY="120188">
        <dgm:presLayoutVars>
          <dgm:bulletEnabled val="1"/>
        </dgm:presLayoutVars>
      </dgm:prSet>
      <dgm:spPr/>
      <dgm:t>
        <a:bodyPr/>
        <a:lstStyle/>
        <a:p>
          <a:endParaRPr lang="en-IN"/>
        </a:p>
      </dgm:t>
    </dgm:pt>
    <dgm:pt modelId="{511904C1-EFD2-4FA0-A87D-92D26F38E282}" type="pres">
      <dgm:prSet presAssocID="{ED8B7442-35CD-4F99-AE05-04AE3163806A}" presName="node" presStyleLbl="vennNode1" presStyleIdx="3" presStyleCnt="5" custScaleX="127601" custScaleY="134574">
        <dgm:presLayoutVars>
          <dgm:bulletEnabled val="1"/>
        </dgm:presLayoutVars>
      </dgm:prSet>
      <dgm:spPr/>
      <dgm:t>
        <a:bodyPr/>
        <a:lstStyle/>
        <a:p>
          <a:endParaRPr lang="en-IN"/>
        </a:p>
      </dgm:t>
    </dgm:pt>
    <dgm:pt modelId="{F6F51352-68C5-486F-8539-F5B4A95569F8}" type="pres">
      <dgm:prSet presAssocID="{1A629180-BA8C-4CCB-83F0-82239676263F}" presName="node" presStyleLbl="vennNode1" presStyleIdx="4" presStyleCnt="5" custScaleX="135761" custScaleY="125994">
        <dgm:presLayoutVars>
          <dgm:bulletEnabled val="1"/>
        </dgm:presLayoutVars>
      </dgm:prSet>
      <dgm:spPr/>
      <dgm:t>
        <a:bodyPr/>
        <a:lstStyle/>
        <a:p>
          <a:endParaRPr lang="en-IN"/>
        </a:p>
      </dgm:t>
    </dgm:pt>
  </dgm:ptLst>
  <dgm:cxnLst>
    <dgm:cxn modelId="{AE95EB96-BC23-4F18-8D6E-9FC534926360}" type="presOf" srcId="{1A629180-BA8C-4CCB-83F0-82239676263F}" destId="{F6F51352-68C5-486F-8539-F5B4A95569F8}" srcOrd="0" destOrd="0" presId="urn:microsoft.com/office/officeart/2005/8/layout/radial3"/>
    <dgm:cxn modelId="{8B4B1167-FBD4-4979-A3D4-F887F63BD1D5}" type="presOf" srcId="{23A35212-EF59-4DE1-9A60-116B7AC5C45C}" destId="{2A09F151-47F2-485D-B006-098E75889CC8}" srcOrd="0" destOrd="0" presId="urn:microsoft.com/office/officeart/2005/8/layout/radial3"/>
    <dgm:cxn modelId="{B8B289D9-125C-4378-9C5A-3DFD3C4E29E9}" srcId="{23A35212-EF59-4DE1-9A60-116B7AC5C45C}" destId="{1A629180-BA8C-4CCB-83F0-82239676263F}" srcOrd="3" destOrd="0" parTransId="{C78FC0AA-FE77-490A-9DBC-B9371E6BC7DF}" sibTransId="{6B48B7AE-09B8-41A2-B8CE-9D4333A4ED62}"/>
    <dgm:cxn modelId="{A39067A3-5C80-4896-BF02-698D05E5F057}" type="presOf" srcId="{ED8B7442-35CD-4F99-AE05-04AE3163806A}" destId="{511904C1-EFD2-4FA0-A87D-92D26F38E282}" srcOrd="0" destOrd="0" presId="urn:microsoft.com/office/officeart/2005/8/layout/radial3"/>
    <dgm:cxn modelId="{404930A5-3C7E-40FD-872D-DA2B6E5222DC}" type="presOf" srcId="{C5B5345E-FDC6-4549-BD3B-DF78FC605C57}" destId="{93564542-FB4A-47A5-B23E-AB8417925B65}" srcOrd="0" destOrd="0" presId="urn:microsoft.com/office/officeart/2005/8/layout/radial3"/>
    <dgm:cxn modelId="{B8503A8A-76AE-42E1-8918-17C45BCED488}" srcId="{23A35212-EF59-4DE1-9A60-116B7AC5C45C}" destId="{ED8B7442-35CD-4F99-AE05-04AE3163806A}" srcOrd="2" destOrd="0" parTransId="{12F91B44-8D11-4290-9F9B-34599EBDB374}" sibTransId="{CAADF4CD-C5DF-4430-8E7F-2EB88EE10AD9}"/>
    <dgm:cxn modelId="{460A1A98-66E7-4557-9A23-1075301BBD44}" srcId="{23A35212-EF59-4DE1-9A60-116B7AC5C45C}" destId="{3CA946C6-C54E-4239-B7F7-5CAF12EB42FA}" srcOrd="1" destOrd="0" parTransId="{69DFE164-F92A-47FF-9381-FAC8198A8B2E}" sibTransId="{54FB4C0D-9170-40AA-9E7C-25A711140383}"/>
    <dgm:cxn modelId="{861F9423-4E60-47C8-A669-B72D960027AF}" srcId="{23A35212-EF59-4DE1-9A60-116B7AC5C45C}" destId="{9D6EAE04-7A62-4172-870B-6C3F9E59391B}" srcOrd="0" destOrd="0" parTransId="{03134E04-EE18-4555-BED7-69BC7AC47809}" sibTransId="{DDC3963C-5825-4066-A86D-727D9A08816E}"/>
    <dgm:cxn modelId="{1AB97C6F-FCD4-4E58-AF09-D16726D30CE9}" type="presOf" srcId="{3CA946C6-C54E-4239-B7F7-5CAF12EB42FA}" destId="{421775BA-1903-4A10-942E-DEA631C90B61}" srcOrd="0" destOrd="0" presId="urn:microsoft.com/office/officeart/2005/8/layout/radial3"/>
    <dgm:cxn modelId="{D3FC33C8-EB0C-4928-8E37-91EEC17749A3}" type="presOf" srcId="{9D6EAE04-7A62-4172-870B-6C3F9E59391B}" destId="{618DAC35-6E2D-4C5A-B6CD-5CDAC66F202F}" srcOrd="0" destOrd="0" presId="urn:microsoft.com/office/officeart/2005/8/layout/radial3"/>
    <dgm:cxn modelId="{024828D5-9B74-4B5C-9862-1F4F04076416}" srcId="{C5B5345E-FDC6-4549-BD3B-DF78FC605C57}" destId="{23A35212-EF59-4DE1-9A60-116B7AC5C45C}" srcOrd="0" destOrd="0" parTransId="{AEA95F3B-0054-4D54-8CA2-B2784FD3F9B3}" sibTransId="{348D6311-D9A8-48B0-B9F6-6863B060A532}"/>
    <dgm:cxn modelId="{0274475D-1D4C-4CEC-B09E-7A203B2ACB8A}" type="presParOf" srcId="{93564542-FB4A-47A5-B23E-AB8417925B65}" destId="{87821D6B-F516-40EE-94B8-351C5D09FE48}" srcOrd="0" destOrd="0" presId="urn:microsoft.com/office/officeart/2005/8/layout/radial3"/>
    <dgm:cxn modelId="{5B55DB25-754E-44BC-89A3-85C73F795786}" type="presParOf" srcId="{87821D6B-F516-40EE-94B8-351C5D09FE48}" destId="{2A09F151-47F2-485D-B006-098E75889CC8}" srcOrd="0" destOrd="0" presId="urn:microsoft.com/office/officeart/2005/8/layout/radial3"/>
    <dgm:cxn modelId="{12B00AD6-ECB6-4B21-AE76-0B5A35174B58}" type="presParOf" srcId="{87821D6B-F516-40EE-94B8-351C5D09FE48}" destId="{618DAC35-6E2D-4C5A-B6CD-5CDAC66F202F}" srcOrd="1" destOrd="0" presId="urn:microsoft.com/office/officeart/2005/8/layout/radial3"/>
    <dgm:cxn modelId="{59081CD9-3F12-4316-99B8-F7FA894E8E51}" type="presParOf" srcId="{87821D6B-F516-40EE-94B8-351C5D09FE48}" destId="{421775BA-1903-4A10-942E-DEA631C90B61}" srcOrd="2" destOrd="0" presId="urn:microsoft.com/office/officeart/2005/8/layout/radial3"/>
    <dgm:cxn modelId="{BFCDE6D4-F095-41CD-BC7D-CF2AF08A01B2}" type="presParOf" srcId="{87821D6B-F516-40EE-94B8-351C5D09FE48}" destId="{511904C1-EFD2-4FA0-A87D-92D26F38E282}" srcOrd="3" destOrd="0" presId="urn:microsoft.com/office/officeart/2005/8/layout/radial3"/>
    <dgm:cxn modelId="{9D1F2024-E4B8-4347-9E6E-E41A6A02102F}" type="presParOf" srcId="{87821D6B-F516-40EE-94B8-351C5D09FE48}" destId="{F6F51352-68C5-486F-8539-F5B4A95569F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C4057-E341-4AB9-AC8B-827DBACAE16F}" type="datetimeFigureOut">
              <a:rPr lang="en-IN" smtClean="0"/>
              <a:t>01-03-2016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CA141-D2BE-4E46-B08C-890A86F7CC63}" type="slidenum">
              <a:rPr lang="en-IN" smtClean="0"/>
              <a:t>‹#›</a:t>
            </a:fld>
            <a:endParaRPr lang="en-IN"/>
          </a:p>
        </p:txBody>
      </p:sp>
    </p:spTree>
    <p:extLst>
      <p:ext uri="{BB962C8B-B14F-4D97-AF65-F5344CB8AC3E}">
        <p14:creationId xmlns:p14="http://schemas.microsoft.com/office/powerpoint/2010/main" val="37363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effectLst/>
              </a:rPr>
              <a:t>There are pronounced systolic and diastolic coronary flow variations throughout the cardiac cycle, with coronary arterial inflow out of phase with venous outflow</a:t>
            </a:r>
          </a:p>
          <a:p>
            <a:r>
              <a:rPr lang="en-IN" dirty="0" smtClean="0">
                <a:effectLst/>
              </a:rPr>
              <a:t>Systolic contraction increases tissue pressure, redistributes perfusion from the </a:t>
            </a:r>
            <a:r>
              <a:rPr lang="en-IN" dirty="0" err="1" smtClean="0">
                <a:effectLst/>
              </a:rPr>
              <a:t>subendocardial</a:t>
            </a:r>
            <a:r>
              <a:rPr lang="en-IN" dirty="0" smtClean="0">
                <a:effectLst/>
              </a:rPr>
              <a:t> to the </a:t>
            </a:r>
            <a:r>
              <a:rPr lang="en-IN" dirty="0" err="1" smtClean="0">
                <a:effectLst/>
              </a:rPr>
              <a:t>subepicardial</a:t>
            </a:r>
            <a:r>
              <a:rPr lang="en-IN" dirty="0" smtClean="0">
                <a:effectLst/>
              </a:rPr>
              <a:t> layers of the heart, and impedes coronary arterial inflow, which reaches a nadir. </a:t>
            </a:r>
          </a:p>
          <a:p>
            <a:r>
              <a:rPr lang="en-IN" dirty="0" smtClean="0">
                <a:effectLst/>
              </a:rPr>
              <a:t>At the same time, systolic compression reduces the diameter of </a:t>
            </a:r>
            <a:r>
              <a:rPr lang="en-IN" dirty="0" err="1" smtClean="0">
                <a:effectLst/>
              </a:rPr>
              <a:t>intramyocardial</a:t>
            </a:r>
            <a:r>
              <a:rPr lang="en-IN" dirty="0" smtClean="0">
                <a:effectLst/>
              </a:rPr>
              <a:t> microcirculatory vessels (arterioles, capillaries, and </a:t>
            </a:r>
            <a:r>
              <a:rPr lang="en-IN" dirty="0" err="1" smtClean="0">
                <a:effectLst/>
              </a:rPr>
              <a:t>venules</a:t>
            </a:r>
            <a:r>
              <a:rPr lang="en-IN" dirty="0" smtClean="0">
                <a:effectLst/>
              </a:rPr>
              <a:t>) and increases coronary venous outflow, which peaks during systole. </a:t>
            </a:r>
          </a:p>
          <a:p>
            <a:r>
              <a:rPr lang="en-IN" dirty="0" smtClean="0">
                <a:effectLst/>
              </a:rPr>
              <a:t>During diastole, coronary arterial inflow increases with a </a:t>
            </a:r>
            <a:r>
              <a:rPr lang="en-IN" dirty="0" err="1" smtClean="0">
                <a:effectLst/>
              </a:rPr>
              <a:t>transmural</a:t>
            </a:r>
            <a:r>
              <a:rPr lang="en-IN" dirty="0" smtClean="0">
                <a:effectLst/>
              </a:rPr>
              <a:t> gradient that </a:t>
            </a:r>
            <a:r>
              <a:rPr lang="en-IN" dirty="0" err="1" smtClean="0">
                <a:effectLst/>
              </a:rPr>
              <a:t>favors</a:t>
            </a:r>
            <a:r>
              <a:rPr lang="en-IN" dirty="0" smtClean="0">
                <a:effectLst/>
              </a:rPr>
              <a:t> perfusion to the </a:t>
            </a:r>
            <a:r>
              <a:rPr lang="en-IN" dirty="0" err="1" smtClean="0">
                <a:effectLst/>
              </a:rPr>
              <a:t>subendocardial</a:t>
            </a:r>
            <a:r>
              <a:rPr lang="en-IN" dirty="0" smtClean="0">
                <a:effectLst/>
              </a:rPr>
              <a:t> vessels. At this time, coronary venous outflow falls.</a:t>
            </a:r>
          </a:p>
        </p:txBody>
      </p:sp>
      <p:sp>
        <p:nvSpPr>
          <p:cNvPr id="4" name="Slide Number Placeholder 3"/>
          <p:cNvSpPr>
            <a:spLocks noGrp="1"/>
          </p:cNvSpPr>
          <p:nvPr>
            <p:ph type="sldNum" sz="quarter" idx="10"/>
          </p:nvPr>
        </p:nvSpPr>
        <p:spPr/>
        <p:txBody>
          <a:bodyPr/>
          <a:lstStyle/>
          <a:p>
            <a:fld id="{89DCA141-D2BE-4E46-B08C-890A86F7CC63}" type="slidenum">
              <a:rPr lang="en-IN" smtClean="0"/>
              <a:t>3</a:t>
            </a:fld>
            <a:endParaRPr lang="en-IN"/>
          </a:p>
        </p:txBody>
      </p:sp>
    </p:spTree>
    <p:extLst>
      <p:ext uri="{BB962C8B-B14F-4D97-AF65-F5344CB8AC3E}">
        <p14:creationId xmlns:p14="http://schemas.microsoft.com/office/powerpoint/2010/main" val="302798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Epicardial arteries do not normally contribute significantly to coronary vascular resistance</a:t>
            </a:r>
          </a:p>
          <a:p>
            <a:r>
              <a:rPr lang="en-IN" dirty="0" smtClean="0"/>
              <a:t>Arterial diameter is modulated by a wide variety of paracrine factors that can be released from platelets, as well as circulating </a:t>
            </a:r>
            <a:r>
              <a:rPr lang="en-IN" dirty="0" err="1" smtClean="0"/>
              <a:t>neurohormonal</a:t>
            </a:r>
            <a:r>
              <a:rPr lang="en-IN" dirty="0" smtClean="0"/>
              <a:t> agonists, neural tone, and local control through vascular shear stress.</a:t>
            </a:r>
          </a:p>
          <a:p>
            <a:r>
              <a:rPr lang="en-IN" dirty="0" smtClean="0"/>
              <a:t>The net effect of many of these agonists is critically dependent on whether a functional endothelium is present</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12</a:t>
            </a:fld>
            <a:endParaRPr lang="en-IN"/>
          </a:p>
        </p:txBody>
      </p:sp>
    </p:spTree>
    <p:extLst>
      <p:ext uri="{BB962C8B-B14F-4D97-AF65-F5344CB8AC3E}">
        <p14:creationId xmlns:p14="http://schemas.microsoft.com/office/powerpoint/2010/main" val="2902145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In the normal coronary circulation, endothelium-dependent vasodilation occurs following increases in luminal flow or shear stress, as well as in response to agonists (e.g., released from platelets or cardiac nerves) that bind to receptors on the endothelial surface. </a:t>
            </a:r>
          </a:p>
          <a:p>
            <a:r>
              <a:rPr lang="en-IN" dirty="0" smtClean="0"/>
              <a:t>These stimulate the production of nitric oxide (NO), endothelium-dependent hyperpolarizing factor (EDHF), or </a:t>
            </a:r>
            <a:r>
              <a:rPr lang="en-IN" dirty="0" err="1" smtClean="0"/>
              <a:t>epoxyeicosatrienoic</a:t>
            </a:r>
            <a:r>
              <a:rPr lang="en-IN" dirty="0" smtClean="0"/>
              <a:t> acid products (EETs), which diffuse into vascular smooth muscle and cause relaxation. </a:t>
            </a:r>
          </a:p>
          <a:p>
            <a:r>
              <a:rPr lang="en-IN" dirty="0" smtClean="0"/>
              <a:t>Prostacyclin (PGI</a:t>
            </a:r>
            <a:r>
              <a:rPr lang="en-IN" baseline="-25000" dirty="0" smtClean="0"/>
              <a:t>2</a:t>
            </a:r>
            <a:r>
              <a:rPr lang="en-IN" dirty="0" smtClean="0"/>
              <a:t>) is produced in the coronary endothelium of collateral vessels and causes tonic vasodilation.</a:t>
            </a:r>
          </a:p>
          <a:p>
            <a:r>
              <a:rPr lang="en-IN" dirty="0" smtClean="0"/>
              <a:t>The endothelium also produces </a:t>
            </a:r>
            <a:r>
              <a:rPr lang="en-IN" dirty="0" err="1" smtClean="0"/>
              <a:t>endothelin</a:t>
            </a:r>
            <a:r>
              <a:rPr lang="en-IN" dirty="0" smtClean="0"/>
              <a:t> (ET), which activates protein kinase C in vascular smooth muscle to produce coronary constriction and competes with endothelium-derived relaxing factors. </a:t>
            </a:r>
          </a:p>
          <a:p>
            <a:r>
              <a:rPr lang="en-IN" dirty="0" smtClean="0"/>
              <a:t>Impaired endothelium-dependent vasodilation can result from the lack of production of relaxing factors (e.g., disrupted endothelium) or by inactivation of NO in disease states associated with oxidative stress and superoxide anion production (e.g., NO and O</a:t>
            </a:r>
            <a:r>
              <a:rPr lang="en-IN" baseline="-25000" dirty="0" smtClean="0"/>
              <a:t>2</a:t>
            </a:r>
            <a:r>
              <a:rPr lang="en-IN" baseline="30000" dirty="0" smtClean="0"/>
              <a:t>−</a:t>
            </a:r>
            <a:r>
              <a:rPr lang="en-IN" dirty="0" smtClean="0"/>
              <a:t> combining to produce </a:t>
            </a:r>
            <a:r>
              <a:rPr lang="en-IN" dirty="0" err="1" smtClean="0"/>
              <a:t>peroxynitrite</a:t>
            </a:r>
            <a:r>
              <a:rPr lang="en-IN" dirty="0" smtClean="0"/>
              <a:t>). In these circumstances, the effect of autacoids on vascular tone can be converted to vasoconstriction because of their direct effects on vascular smooth muscle (not shown). AA = </a:t>
            </a:r>
            <a:r>
              <a:rPr lang="en-IN" dirty="0" err="1" smtClean="0"/>
              <a:t>arachidonic</a:t>
            </a:r>
            <a:r>
              <a:rPr lang="en-IN" dirty="0" smtClean="0"/>
              <a:t> acid; Ach = acetylcholine; ADP = adenosine </a:t>
            </a:r>
            <a:r>
              <a:rPr lang="en-IN" dirty="0" err="1" smtClean="0"/>
              <a:t>diphosphate</a:t>
            </a:r>
            <a:r>
              <a:rPr lang="en-IN" dirty="0" smtClean="0"/>
              <a:t>; B</a:t>
            </a:r>
            <a:r>
              <a:rPr lang="en-IN" baseline="-25000" dirty="0" smtClean="0"/>
              <a:t>2</a:t>
            </a:r>
            <a:r>
              <a:rPr lang="en-IN" dirty="0" smtClean="0"/>
              <a:t> = </a:t>
            </a:r>
            <a:r>
              <a:rPr lang="en-IN" dirty="0" err="1" smtClean="0"/>
              <a:t>bradykinin</a:t>
            </a:r>
            <a:r>
              <a:rPr lang="en-IN" dirty="0" smtClean="0"/>
              <a:t> receptor; </a:t>
            </a:r>
            <a:r>
              <a:rPr lang="en-IN" dirty="0" err="1" smtClean="0"/>
              <a:t>Bk</a:t>
            </a:r>
            <a:r>
              <a:rPr lang="en-IN" dirty="0" smtClean="0"/>
              <a:t> = </a:t>
            </a:r>
            <a:r>
              <a:rPr lang="en-IN" dirty="0" err="1" smtClean="0"/>
              <a:t>bradykinin</a:t>
            </a:r>
            <a:r>
              <a:rPr lang="en-IN" dirty="0" smtClean="0"/>
              <a:t>; </a:t>
            </a:r>
            <a:r>
              <a:rPr lang="en-IN" dirty="0" err="1" smtClean="0"/>
              <a:t>cAMP</a:t>
            </a:r>
            <a:r>
              <a:rPr lang="en-IN" dirty="0" smtClean="0"/>
              <a:t> = cyclic adenosine monophosphate; </a:t>
            </a:r>
            <a:r>
              <a:rPr lang="en-IN" dirty="0" err="1" smtClean="0"/>
              <a:t>cGMP</a:t>
            </a:r>
            <a:r>
              <a:rPr lang="en-IN" dirty="0" smtClean="0"/>
              <a:t> = cyclic </a:t>
            </a:r>
            <a:r>
              <a:rPr lang="en-IN" dirty="0" err="1" smtClean="0"/>
              <a:t>guanosine</a:t>
            </a:r>
            <a:r>
              <a:rPr lang="en-IN" dirty="0" smtClean="0"/>
              <a:t> monophosphate; 5-HT = serotonin; </a:t>
            </a:r>
            <a:r>
              <a:rPr lang="en-IN" dirty="0" err="1" smtClean="0"/>
              <a:t>K</a:t>
            </a:r>
            <a:r>
              <a:rPr lang="en-IN" baseline="-25000" dirty="0" err="1" smtClean="0"/>
              <a:t>Ca</a:t>
            </a:r>
            <a:r>
              <a:rPr lang="en-IN" dirty="0" smtClean="0"/>
              <a:t> = calcium-activated potassium channel; M = muscarinic receptor; P = </a:t>
            </a:r>
            <a:r>
              <a:rPr lang="en-IN" dirty="0" err="1" smtClean="0"/>
              <a:t>purinergic</a:t>
            </a:r>
            <a:r>
              <a:rPr lang="en-IN" dirty="0" smtClean="0"/>
              <a:t> receptor; S1 = serotonin receptor; TGF</a:t>
            </a:r>
            <a:r>
              <a:rPr lang="el-GR" dirty="0" smtClean="0"/>
              <a:t>β = </a:t>
            </a:r>
            <a:r>
              <a:rPr lang="en-IN" dirty="0" smtClean="0"/>
              <a:t>transforming growth factor-</a:t>
            </a:r>
            <a:r>
              <a:rPr lang="el-GR" dirty="0" smtClean="0"/>
              <a:t>β1; </a:t>
            </a:r>
            <a:r>
              <a:rPr lang="en-IN" dirty="0" err="1" smtClean="0"/>
              <a:t>Thr</a:t>
            </a:r>
            <a:r>
              <a:rPr lang="en-IN" dirty="0" smtClean="0"/>
              <a:t> = thrombin</a:t>
            </a:r>
          </a:p>
        </p:txBody>
      </p:sp>
      <p:sp>
        <p:nvSpPr>
          <p:cNvPr id="4" name="Slide Number Placeholder 3"/>
          <p:cNvSpPr>
            <a:spLocks noGrp="1"/>
          </p:cNvSpPr>
          <p:nvPr>
            <p:ph type="sldNum" sz="quarter" idx="10"/>
          </p:nvPr>
        </p:nvSpPr>
        <p:spPr/>
        <p:txBody>
          <a:bodyPr/>
          <a:lstStyle/>
          <a:p>
            <a:fld id="{89DCA141-D2BE-4E46-B08C-890A86F7CC63}" type="slidenum">
              <a:rPr lang="en-IN" smtClean="0"/>
              <a:t>15</a:t>
            </a:fld>
            <a:endParaRPr lang="en-IN"/>
          </a:p>
        </p:txBody>
      </p:sp>
    </p:spTree>
    <p:extLst>
      <p:ext uri="{BB962C8B-B14F-4D97-AF65-F5344CB8AC3E}">
        <p14:creationId xmlns:p14="http://schemas.microsoft.com/office/powerpoint/2010/main" val="24584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Produced in endothelial cells by the enzymatic conversion of l-arginine to </a:t>
            </a:r>
            <a:r>
              <a:rPr lang="en-IN" dirty="0" err="1" smtClean="0"/>
              <a:t>citrulline</a:t>
            </a:r>
            <a:r>
              <a:rPr lang="en-IN" dirty="0" smtClean="0"/>
              <a:t> via type III NO synthase</a:t>
            </a:r>
          </a:p>
          <a:p>
            <a:r>
              <a:rPr lang="en-IN" dirty="0" smtClean="0"/>
              <a:t>This reaction is controlled by calcium and </a:t>
            </a:r>
            <a:r>
              <a:rPr lang="en-IN" dirty="0" err="1" smtClean="0"/>
              <a:t>calmodulin</a:t>
            </a:r>
            <a:r>
              <a:rPr lang="en-IN" dirty="0" smtClean="0"/>
              <a:t> and is dependent on molecular oxygen, NADP, NADPH, </a:t>
            </a:r>
            <a:r>
              <a:rPr lang="en-IN" dirty="0" err="1" smtClean="0"/>
              <a:t>tetrahydrobiopterin</a:t>
            </a:r>
            <a:r>
              <a:rPr lang="en-IN" dirty="0" smtClean="0"/>
              <a:t>, ADP, FAD, and </a:t>
            </a:r>
            <a:r>
              <a:rPr lang="en-IN" dirty="0" err="1" smtClean="0"/>
              <a:t>flavin</a:t>
            </a:r>
            <a:r>
              <a:rPr lang="en-IN" dirty="0" smtClean="0"/>
              <a:t> mononucleotide</a:t>
            </a:r>
          </a:p>
          <a:p>
            <a:r>
              <a:rPr lang="en-IN" dirty="0" smtClean="0"/>
              <a:t>Endothelial NO diffuses </a:t>
            </a:r>
            <a:r>
              <a:rPr lang="en-IN" dirty="0" err="1" smtClean="0"/>
              <a:t>abluminally</a:t>
            </a:r>
            <a:r>
              <a:rPr lang="en-IN" dirty="0" smtClean="0"/>
              <a:t> into vascular smooth muscle, where it binds to </a:t>
            </a:r>
            <a:r>
              <a:rPr lang="en-IN" dirty="0" err="1" smtClean="0"/>
              <a:t>guanylate</a:t>
            </a:r>
            <a:r>
              <a:rPr lang="en-IN" dirty="0" smtClean="0"/>
              <a:t> </a:t>
            </a:r>
            <a:r>
              <a:rPr lang="en-IN" dirty="0" err="1" smtClean="0"/>
              <a:t>cyclase</a:t>
            </a:r>
            <a:r>
              <a:rPr lang="en-IN" dirty="0" smtClean="0"/>
              <a:t>, increasing </a:t>
            </a:r>
            <a:r>
              <a:rPr lang="en-IN" dirty="0" err="1" smtClean="0"/>
              <a:t>cGMP</a:t>
            </a:r>
            <a:r>
              <a:rPr lang="en-IN" dirty="0" smtClean="0"/>
              <a:t> production and causing relaxation through a reduction in intracellular calcium</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16</a:t>
            </a:fld>
            <a:endParaRPr lang="en-IN"/>
          </a:p>
        </p:txBody>
      </p:sp>
    </p:spTree>
    <p:extLst>
      <p:ext uri="{BB962C8B-B14F-4D97-AF65-F5344CB8AC3E}">
        <p14:creationId xmlns:p14="http://schemas.microsoft.com/office/powerpoint/2010/main" val="1903160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NO-mediated vasodilation enhanced by cyclical or pulsatile changes in coronary shear stress</a:t>
            </a:r>
          </a:p>
          <a:p>
            <a:r>
              <a:rPr lang="en-IN" dirty="0" smtClean="0"/>
              <a:t>Chronic </a:t>
            </a:r>
            <a:r>
              <a:rPr lang="en-IN" dirty="0" err="1" smtClean="0"/>
              <a:t>upregulation</a:t>
            </a:r>
            <a:r>
              <a:rPr lang="en-IN" dirty="0" smtClean="0"/>
              <a:t> of NO synthase in response to episodic increases in coronary flow, such as during exercise training, which also potentiates the relaxation to various endothelium-dependent vasodilators</a:t>
            </a:r>
          </a:p>
          <a:p>
            <a:r>
              <a:rPr lang="en-IN" dirty="0" smtClean="0"/>
              <a:t>NO-mediated vasodilation is impaired in many disease states and in patients with one or more risk factors for coronary artery disease (CAD). </a:t>
            </a:r>
          </a:p>
          <a:p>
            <a:r>
              <a:rPr lang="en-IN" dirty="0" smtClean="0"/>
              <a:t>This occurs via inactivation of NO by superoxide anion generated in response to oxidative stress. </a:t>
            </a:r>
          </a:p>
          <a:p>
            <a:r>
              <a:rPr lang="en-IN" dirty="0" smtClean="0"/>
              <a:t>Such inactivation is the hallmark of impaired NO-mediated vasodilation in atherosclerosis, hypertension, and diabetes.</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17</a:t>
            </a:fld>
            <a:endParaRPr lang="en-IN"/>
          </a:p>
        </p:txBody>
      </p:sp>
    </p:spTree>
    <p:extLst>
      <p:ext uri="{BB962C8B-B14F-4D97-AF65-F5344CB8AC3E}">
        <p14:creationId xmlns:p14="http://schemas.microsoft.com/office/powerpoint/2010/main" val="2411801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Endothelium-dependent hyperpolarization (EDHF) is an additional mechanism for selected agonists (e.g., </a:t>
            </a:r>
            <a:r>
              <a:rPr lang="en-IN" dirty="0" err="1" smtClean="0"/>
              <a:t>bradykinin</a:t>
            </a:r>
            <a:r>
              <a:rPr lang="en-IN" dirty="0" smtClean="0"/>
              <a:t>), as well as shear stress–induced vasodilation, in the human coronary microcirculation. </a:t>
            </a:r>
          </a:p>
          <a:p>
            <a:r>
              <a:rPr lang="en-IN" dirty="0" smtClean="0"/>
              <a:t>EDHF is produced by the endothelium, hyperpolarizes vascular smooth muscle, and dilates arteries by opening calcium-activated potassium channels. </a:t>
            </a:r>
          </a:p>
          <a:p>
            <a:r>
              <a:rPr lang="en-IN" dirty="0" smtClean="0"/>
              <a:t>Although the exact biochemical species of EDHF is still unclear, it appears to be a metabolite of </a:t>
            </a:r>
            <a:r>
              <a:rPr lang="en-IN" dirty="0" err="1" smtClean="0"/>
              <a:t>arachidonic</a:t>
            </a:r>
            <a:r>
              <a:rPr lang="en-IN" dirty="0" smtClean="0"/>
              <a:t> acid metabolism produced by the cytochrome P-450 </a:t>
            </a:r>
            <a:r>
              <a:rPr lang="en-IN" dirty="0" err="1" smtClean="0"/>
              <a:t>epoxygenase</a:t>
            </a:r>
            <a:r>
              <a:rPr lang="en-IN" dirty="0" smtClean="0"/>
              <a:t> pathway. </a:t>
            </a:r>
          </a:p>
          <a:p>
            <a:r>
              <a:rPr lang="en-IN" dirty="0" smtClean="0"/>
              <a:t>The most prominent candidates are </a:t>
            </a:r>
            <a:r>
              <a:rPr lang="en-IN" dirty="0" err="1" smtClean="0"/>
              <a:t>epoxyeicosatrienoic</a:t>
            </a:r>
            <a:r>
              <a:rPr lang="en-IN" dirty="0" smtClean="0"/>
              <a:t> acid and endothelium-derived hydrogen peroxide.</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18</a:t>
            </a:fld>
            <a:endParaRPr lang="en-IN"/>
          </a:p>
        </p:txBody>
      </p:sp>
    </p:spTree>
    <p:extLst>
      <p:ext uri="{BB962C8B-B14F-4D97-AF65-F5344CB8AC3E}">
        <p14:creationId xmlns:p14="http://schemas.microsoft.com/office/powerpoint/2010/main" val="1693088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N" dirty="0" smtClean="0"/>
              <a:t>Metabolism of </a:t>
            </a:r>
            <a:r>
              <a:rPr lang="en-IN" dirty="0" err="1" smtClean="0"/>
              <a:t>arachidonic</a:t>
            </a:r>
            <a:r>
              <a:rPr lang="en-IN" dirty="0" smtClean="0"/>
              <a:t> acid via cyclooxygenase can also produce prostacyclin</a:t>
            </a:r>
          </a:p>
          <a:p>
            <a:pPr marL="0" indent="0">
              <a:buNone/>
            </a:pPr>
            <a:r>
              <a:rPr lang="en-IN" dirty="0" smtClean="0"/>
              <a:t>coronary vasodilator when administered exogenously. </a:t>
            </a:r>
          </a:p>
          <a:p>
            <a:pPr marL="0" indent="0">
              <a:buNone/>
            </a:pPr>
            <a:r>
              <a:rPr lang="en-IN" dirty="0" smtClean="0"/>
              <a:t>Although prostacyclin contributes to tonic coronary vasodilation in humans, inhibitors of cyclooxygenase fail to alter flow during ischemia distal to a stenosis or limit oxygen consumption in response to increases in metabolism </a:t>
            </a:r>
          </a:p>
          <a:p>
            <a:pPr marL="0" indent="0">
              <a:buNone/>
            </a:pPr>
            <a:r>
              <a:rPr lang="en-IN" dirty="0" smtClean="0"/>
              <a:t>This suggests that it is overcome by other compensatory vasodilator pathways</a:t>
            </a:r>
          </a:p>
          <a:p>
            <a:pPr marL="0" indent="0">
              <a:buNone/>
            </a:pPr>
            <a:r>
              <a:rPr lang="en-IN" dirty="0" smtClean="0"/>
              <a:t>In contrast to the coronary resistance vasculature, vasodilator prostaglandins are important determinants of coronary collateral vessel resistance, and inhibiting cyclooxygenase reduces collateral perfusion</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19</a:t>
            </a:fld>
            <a:endParaRPr lang="en-IN"/>
          </a:p>
        </p:txBody>
      </p:sp>
    </p:spTree>
    <p:extLst>
      <p:ext uri="{BB962C8B-B14F-4D97-AF65-F5344CB8AC3E}">
        <p14:creationId xmlns:p14="http://schemas.microsoft.com/office/powerpoint/2010/main" val="14904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a:t>
            </a:r>
            <a:r>
              <a:rPr lang="en-IN" dirty="0" err="1" smtClean="0"/>
              <a:t>endothelins</a:t>
            </a:r>
            <a:r>
              <a:rPr lang="en-IN" dirty="0" smtClean="0"/>
              <a:t> ET-1, ET-2, and ET-3</a:t>
            </a:r>
          </a:p>
          <a:p>
            <a:r>
              <a:rPr lang="en-IN" dirty="0" smtClean="0"/>
              <a:t>peptide endothelium-dependent constricting factors</a:t>
            </a:r>
          </a:p>
          <a:p>
            <a:r>
              <a:rPr lang="en-IN" dirty="0" smtClean="0"/>
              <a:t>ET-1 is a potent constrictor derived from the enzymatic cleavage of a larger precursor molecule (pre-</a:t>
            </a:r>
            <a:r>
              <a:rPr lang="en-IN" dirty="0" err="1" smtClean="0"/>
              <a:t>proendothelin</a:t>
            </a:r>
            <a:r>
              <a:rPr lang="en-IN" dirty="0" smtClean="0"/>
              <a:t>) via </a:t>
            </a:r>
            <a:r>
              <a:rPr lang="en-IN" dirty="0" err="1" smtClean="0"/>
              <a:t>endothelin</a:t>
            </a:r>
            <a:r>
              <a:rPr lang="en-IN" dirty="0" smtClean="0"/>
              <a:t>-converting enzyme. </a:t>
            </a:r>
          </a:p>
          <a:p>
            <a:r>
              <a:rPr lang="en-IN" dirty="0" smtClean="0"/>
              <a:t>In contrast to the rapid vascular smooth muscle relaxation and recovery characteristic of endothelium-derived vasodilators (NO, EDHF, and prostacyclin), the constriction to ET is prolonged. </a:t>
            </a:r>
          </a:p>
          <a:p>
            <a:r>
              <a:rPr lang="en-IN" dirty="0" smtClean="0"/>
              <a:t>Changes in ET levels are largely mediated through transcriptional control and produce longer term changes in coronary vasomotor tone. </a:t>
            </a:r>
          </a:p>
          <a:p>
            <a:r>
              <a:rPr lang="en-IN" dirty="0" smtClean="0"/>
              <a:t>The effects of ET are mediated by binding to both ET-A and ET-B receptors. </a:t>
            </a:r>
          </a:p>
          <a:p>
            <a:r>
              <a:rPr lang="en-IN" dirty="0" smtClean="0"/>
              <a:t>ET-A–mediated constriction is caused by the activation of protein kinase C in vascular smooth muscle</a:t>
            </a:r>
          </a:p>
          <a:p>
            <a:r>
              <a:rPr lang="en-IN" dirty="0" smtClean="0"/>
              <a:t>ET-B–mediated constriction is less pronounced and is counterbalanced by prominent ET-B–mediated endothelium-dependent NO production and vasodilation. </a:t>
            </a:r>
          </a:p>
          <a:p>
            <a:r>
              <a:rPr lang="en-IN" dirty="0" smtClean="0"/>
              <a:t>ET is not involved in regulating coronary blood flow in the normal heart but can modulate vascular tone when circulating concentrations increase in pathophysiologic states, such as heart failure</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20</a:t>
            </a:fld>
            <a:endParaRPr lang="en-IN"/>
          </a:p>
        </p:txBody>
      </p:sp>
    </p:spTree>
    <p:extLst>
      <p:ext uri="{BB962C8B-B14F-4D97-AF65-F5344CB8AC3E}">
        <p14:creationId xmlns:p14="http://schemas.microsoft.com/office/powerpoint/2010/main" val="2791942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resistance to coronary blood flow can be divided into three major components</a:t>
            </a:r>
          </a:p>
          <a:p>
            <a:r>
              <a:rPr lang="en-IN" dirty="0" smtClean="0"/>
              <a:t>Under normal circumstances, there is no measurable pressure drop in the </a:t>
            </a:r>
            <a:r>
              <a:rPr lang="en-IN" dirty="0" err="1" smtClean="0"/>
              <a:t>epicardial</a:t>
            </a:r>
            <a:r>
              <a:rPr lang="en-IN" dirty="0" smtClean="0"/>
              <a:t> arteries, indicating negligible conduit resistance (R</a:t>
            </a:r>
            <a:r>
              <a:rPr lang="en-IN" baseline="-25000" dirty="0" smtClean="0"/>
              <a:t>1</a:t>
            </a:r>
            <a:r>
              <a:rPr lang="en-IN" dirty="0" smtClean="0"/>
              <a:t>)</a:t>
            </a:r>
          </a:p>
          <a:p>
            <a:r>
              <a:rPr lang="en-IN" dirty="0" smtClean="0"/>
              <a:t>With the development of </a:t>
            </a:r>
            <a:r>
              <a:rPr lang="en-IN" dirty="0" err="1" smtClean="0"/>
              <a:t>hemodynamically</a:t>
            </a:r>
            <a:r>
              <a:rPr lang="en-IN" dirty="0" smtClean="0"/>
              <a:t> significant </a:t>
            </a:r>
            <a:r>
              <a:rPr lang="en-IN" dirty="0" err="1" smtClean="0"/>
              <a:t>epicardial</a:t>
            </a:r>
            <a:r>
              <a:rPr lang="en-IN" dirty="0" smtClean="0"/>
              <a:t> artery narrowing (more than 50% diameter reduction), the fixed conduit artery resistance begins to contribute an increasing component to total coronary resistance and, when severely narrowed (more than 90%), may reduce resting flow</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21</a:t>
            </a:fld>
            <a:endParaRPr lang="en-IN"/>
          </a:p>
        </p:txBody>
      </p:sp>
    </p:spTree>
    <p:extLst>
      <p:ext uri="{BB962C8B-B14F-4D97-AF65-F5344CB8AC3E}">
        <p14:creationId xmlns:p14="http://schemas.microsoft.com/office/powerpoint/2010/main" val="2284550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Schematic of components of coronary vascular resistance with and without a coronary stenosis</a:t>
            </a:r>
          </a:p>
          <a:p>
            <a:r>
              <a:rPr lang="en-IN" dirty="0" smtClean="0"/>
              <a:t>R1 is </a:t>
            </a:r>
            <a:r>
              <a:rPr lang="en-IN" dirty="0" err="1" smtClean="0"/>
              <a:t>epicardial</a:t>
            </a:r>
            <a:r>
              <a:rPr lang="en-IN" dirty="0" smtClean="0"/>
              <a:t> conduit artery resistance, which is normally insignificant</a:t>
            </a:r>
          </a:p>
          <a:p>
            <a:r>
              <a:rPr lang="en-IN" dirty="0" smtClean="0"/>
              <a:t>R2 is resistance secondary to metabolic and </a:t>
            </a:r>
            <a:r>
              <a:rPr lang="en-IN" dirty="0" err="1" smtClean="0"/>
              <a:t>autoregulatory</a:t>
            </a:r>
            <a:r>
              <a:rPr lang="en-IN" dirty="0" smtClean="0"/>
              <a:t> adjustments in flow and occurs in arterioles and resistance arteries</a:t>
            </a:r>
          </a:p>
          <a:p>
            <a:r>
              <a:rPr lang="en-IN" dirty="0" smtClean="0"/>
              <a:t>R3 is the time-varying compressive resistance that is higher in </a:t>
            </a:r>
            <a:r>
              <a:rPr lang="en-IN" dirty="0" err="1" smtClean="0"/>
              <a:t>subendocardial</a:t>
            </a:r>
            <a:r>
              <a:rPr lang="en-IN" dirty="0" smtClean="0"/>
              <a:t> than </a:t>
            </a:r>
            <a:r>
              <a:rPr lang="en-IN" dirty="0" err="1" smtClean="0"/>
              <a:t>subepicardial</a:t>
            </a:r>
            <a:r>
              <a:rPr lang="en-IN" dirty="0" smtClean="0"/>
              <a:t> layers</a:t>
            </a:r>
          </a:p>
          <a:p>
            <a:r>
              <a:rPr lang="en-IN" dirty="0" smtClean="0"/>
              <a:t>In the normal heart, R2 &gt; R3 &gt;&gt; R1</a:t>
            </a:r>
          </a:p>
          <a:p>
            <a:r>
              <a:rPr lang="en-IN" dirty="0" smtClean="0"/>
              <a:t>The development of a proximal stenosis or pharmacologic vasodilation reduces arteriolar resistance (R2)</a:t>
            </a:r>
          </a:p>
          <a:p>
            <a:r>
              <a:rPr lang="en-IN" dirty="0" smtClean="0"/>
              <a:t>In the presence of a severe </a:t>
            </a:r>
            <a:r>
              <a:rPr lang="en-IN" dirty="0" err="1" smtClean="0"/>
              <a:t>epicardial</a:t>
            </a:r>
            <a:r>
              <a:rPr lang="en-IN" dirty="0" smtClean="0"/>
              <a:t> stenosis, R1 &gt; R3 &gt; R2</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22</a:t>
            </a:fld>
            <a:endParaRPr lang="en-IN"/>
          </a:p>
        </p:txBody>
      </p:sp>
    </p:spTree>
    <p:extLst>
      <p:ext uri="{BB962C8B-B14F-4D97-AF65-F5344CB8AC3E}">
        <p14:creationId xmlns:p14="http://schemas.microsoft.com/office/powerpoint/2010/main" val="2456312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Under normal circumstances, there is no measurable pressure drop in the </a:t>
            </a:r>
            <a:r>
              <a:rPr lang="en-IN" dirty="0" err="1" smtClean="0"/>
              <a:t>epicardial</a:t>
            </a:r>
            <a:r>
              <a:rPr lang="en-IN" dirty="0" smtClean="0"/>
              <a:t> arteries, indicating negligible conduit resistance</a:t>
            </a:r>
          </a:p>
          <a:p>
            <a:r>
              <a:rPr lang="en-IN" dirty="0" smtClean="0"/>
              <a:t>With the development of </a:t>
            </a:r>
            <a:r>
              <a:rPr lang="en-IN" dirty="0" err="1" smtClean="0"/>
              <a:t>hemodynamically</a:t>
            </a:r>
            <a:r>
              <a:rPr lang="en-IN" dirty="0" smtClean="0"/>
              <a:t> significant </a:t>
            </a:r>
            <a:r>
              <a:rPr lang="en-IN" dirty="0" err="1" smtClean="0"/>
              <a:t>epicardial</a:t>
            </a:r>
            <a:r>
              <a:rPr lang="en-IN" dirty="0" smtClean="0"/>
              <a:t> artery narrowing </a:t>
            </a:r>
          </a:p>
          <a:p>
            <a:r>
              <a:rPr lang="en-IN" dirty="0" smtClean="0"/>
              <a:t>50% diameter reduction - begins to contribute an increasing component to total coronary resistance</a:t>
            </a:r>
          </a:p>
          <a:p>
            <a:r>
              <a:rPr lang="en-IN" dirty="0" smtClean="0"/>
              <a:t>Severely narrowed (more than 90%) -  reduce resting flow</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23</a:t>
            </a:fld>
            <a:endParaRPr lang="en-IN"/>
          </a:p>
        </p:txBody>
      </p:sp>
    </p:spTree>
    <p:extLst>
      <p:ext uri="{BB962C8B-B14F-4D97-AF65-F5344CB8AC3E}">
        <p14:creationId xmlns:p14="http://schemas.microsoft.com/office/powerpoint/2010/main" val="357418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 Phasic coronary arterial inflow and venous outflow at rest and adenosine vasodilation. Arterial inflow primarily occurs during diastole. During systole (dotted vertical lines), arterial inflow declines as venous outflow peaks, reflecting the compression of microcirculatory vessels during systole. After adenosine administration, the phasic variations in venous outflow are more pronounced</a:t>
            </a:r>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4</a:t>
            </a:fld>
            <a:endParaRPr lang="en-IN"/>
          </a:p>
        </p:txBody>
      </p:sp>
    </p:spTree>
    <p:extLst>
      <p:ext uri="{BB962C8B-B14F-4D97-AF65-F5344CB8AC3E}">
        <p14:creationId xmlns:p14="http://schemas.microsoft.com/office/powerpoint/2010/main" val="545722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Dynamic and primarily arises from microcirculatory resistance arteries and arterioles</a:t>
            </a:r>
          </a:p>
          <a:p>
            <a:r>
              <a:rPr lang="en-IN" dirty="0" smtClean="0"/>
              <a:t>Distributed throughout the myocardium across a broad range of microcirculatory resistance vessel size (20 to 200 µm in diameter) and changes in response to physical forces (intraluminal pressure and shear stress), as well as the metabolic needs of the tissue</a:t>
            </a:r>
          </a:p>
          <a:p>
            <a:r>
              <a:rPr lang="en-IN" dirty="0" smtClean="0"/>
              <a:t>Even in the maximally </a:t>
            </a:r>
            <a:r>
              <a:rPr lang="en-IN" dirty="0" err="1" smtClean="0"/>
              <a:t>vasodilated</a:t>
            </a:r>
            <a:r>
              <a:rPr lang="en-IN" dirty="0" smtClean="0"/>
              <a:t> heart, capillary resistance accounts for no more than 20% of the </a:t>
            </a:r>
            <a:r>
              <a:rPr lang="en-IN" dirty="0" err="1" smtClean="0"/>
              <a:t>microvascular</a:t>
            </a:r>
            <a:r>
              <a:rPr lang="en-IN" dirty="0" smtClean="0"/>
              <a:t> resistance</a:t>
            </a:r>
          </a:p>
          <a:p>
            <a:r>
              <a:rPr lang="en-IN" dirty="0" smtClean="0"/>
              <a:t>Twofold increase in capillary density would only increase maximal myocardial perfusion by approximately 10%</a:t>
            </a:r>
          </a:p>
          <a:p>
            <a:r>
              <a:rPr lang="en-IN" dirty="0" smtClean="0"/>
              <a:t>Minimal coronary vascular resistance of the microcirculation is primarily determined by the size and density of arterial resistance vessels and results in substantial coronary flow reserve in the normal heart</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24</a:t>
            </a:fld>
            <a:endParaRPr lang="en-IN"/>
          </a:p>
        </p:txBody>
      </p:sp>
    </p:spTree>
    <p:extLst>
      <p:ext uri="{BB962C8B-B14F-4D97-AF65-F5344CB8AC3E}">
        <p14:creationId xmlns:p14="http://schemas.microsoft.com/office/powerpoint/2010/main" val="2923329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varies with time throughout the cardiac cycle</a:t>
            </a:r>
          </a:p>
          <a:p>
            <a:r>
              <a:rPr lang="en-IN" dirty="0" smtClean="0"/>
              <a:t>Related to cardiac contraction and systolic pressure development within the left ventricle</a:t>
            </a:r>
          </a:p>
          <a:p>
            <a:r>
              <a:rPr lang="en-IN" dirty="0" smtClean="0"/>
              <a:t>In heart failure, compressive effects from elevated ventricular diastolic pressure also impede perfusion via passive compression of microcirculatory vessels by elevated extravascular tissue pressure during diastole</a:t>
            </a:r>
          </a:p>
          <a:p>
            <a:r>
              <a:rPr lang="en-IN" dirty="0" smtClean="0"/>
              <a:t>Increases in preload effectively raise the normal back pressure to coronary flow above coronary venous pressure levels</a:t>
            </a:r>
          </a:p>
          <a:p>
            <a:r>
              <a:rPr lang="en-IN" dirty="0" smtClean="0"/>
              <a:t>Compressive effects are most prominent in the </a:t>
            </a:r>
            <a:r>
              <a:rPr lang="en-IN" dirty="0" err="1" smtClean="0"/>
              <a:t>subendocardium</a:t>
            </a:r>
            <a:endParaRPr lang="en-IN" dirty="0" smtClean="0"/>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25</a:t>
            </a:fld>
            <a:endParaRPr lang="en-IN"/>
          </a:p>
        </p:txBody>
      </p:sp>
    </p:spTree>
    <p:extLst>
      <p:ext uri="{BB962C8B-B14F-4D97-AF65-F5344CB8AC3E}">
        <p14:creationId xmlns:p14="http://schemas.microsoft.com/office/powerpoint/2010/main" val="3429526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Compressive effects during diastole are related to tissue pressures that decrease from the </a:t>
            </a:r>
            <a:r>
              <a:rPr lang="en-IN" dirty="0" err="1" smtClean="0"/>
              <a:t>subendocardium</a:t>
            </a:r>
            <a:r>
              <a:rPr lang="en-IN" dirty="0" smtClean="0"/>
              <a:t> to </a:t>
            </a:r>
            <a:r>
              <a:rPr lang="en-IN" dirty="0" err="1" smtClean="0"/>
              <a:t>subepicardium</a:t>
            </a:r>
            <a:endParaRPr lang="en-IN" dirty="0" smtClean="0"/>
          </a:p>
          <a:p>
            <a:r>
              <a:rPr lang="en-IN" dirty="0" smtClean="0"/>
              <a:t>At diastolic LV pressures greater than 20 mm Hg, preload determines the effective backpressure to coronary diastolic perfusion </a:t>
            </a:r>
          </a:p>
          <a:p>
            <a:r>
              <a:rPr lang="en-IN" dirty="0" smtClean="0"/>
              <a:t>During systole</a:t>
            </a:r>
          </a:p>
          <a:p>
            <a:pPr lvl="1">
              <a:buFont typeface="Wingdings" panose="05000000000000000000" pitchFamily="2" charset="2"/>
              <a:buChar char="Ø"/>
            </a:pPr>
            <a:r>
              <a:rPr lang="en-IN" dirty="0" smtClean="0"/>
              <a:t>cardiac contraction increases </a:t>
            </a:r>
            <a:r>
              <a:rPr lang="en-IN" dirty="0" err="1" smtClean="0"/>
              <a:t>intramyocardial</a:t>
            </a:r>
            <a:r>
              <a:rPr lang="en-IN" dirty="0" smtClean="0"/>
              <a:t> tissue pressure surrounding compliant arterioles and </a:t>
            </a:r>
            <a:r>
              <a:rPr lang="en-IN" dirty="0" err="1" smtClean="0"/>
              <a:t>venules</a:t>
            </a:r>
            <a:endParaRPr lang="en-IN" dirty="0" smtClean="0"/>
          </a:p>
          <a:p>
            <a:pPr lvl="1">
              <a:buFont typeface="Wingdings" panose="05000000000000000000" pitchFamily="2" charset="2"/>
              <a:buChar char="Ø"/>
            </a:pPr>
            <a:r>
              <a:rPr lang="en-IN" dirty="0" smtClean="0"/>
              <a:t>This produces a concealed arterial “backflow” that reduces systolic </a:t>
            </a:r>
            <a:r>
              <a:rPr lang="en-IN" dirty="0" err="1" smtClean="0"/>
              <a:t>epicardial</a:t>
            </a:r>
            <a:r>
              <a:rPr lang="en-IN" dirty="0" smtClean="0"/>
              <a:t> artery inflow</a:t>
            </a:r>
          </a:p>
          <a:p>
            <a:pPr lvl="1">
              <a:buFont typeface="Wingdings" panose="05000000000000000000" pitchFamily="2" charset="2"/>
              <a:buChar char="Ø"/>
            </a:pPr>
            <a:r>
              <a:rPr lang="en-IN" dirty="0" smtClean="0"/>
              <a:t>Compression of </a:t>
            </a:r>
            <a:r>
              <a:rPr lang="en-IN" dirty="0" err="1" smtClean="0"/>
              <a:t>venules</a:t>
            </a:r>
            <a:r>
              <a:rPr lang="en-IN" dirty="0" smtClean="0"/>
              <a:t> accelerates venous outflow</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26</a:t>
            </a:fld>
            <a:endParaRPr lang="en-IN"/>
          </a:p>
        </p:txBody>
      </p:sp>
    </p:spTree>
    <p:extLst>
      <p:ext uri="{BB962C8B-B14F-4D97-AF65-F5344CB8AC3E}">
        <p14:creationId xmlns:p14="http://schemas.microsoft.com/office/powerpoint/2010/main" val="252654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err="1" smtClean="0"/>
              <a:t>Transmural</a:t>
            </a:r>
            <a:r>
              <a:rPr lang="en-IN" sz="1200" dirty="0" smtClean="0"/>
              <a:t> distribution of coronary resistance vessels—major </a:t>
            </a:r>
            <a:r>
              <a:rPr lang="en-IN" sz="1200" dirty="0" err="1" smtClean="0"/>
              <a:t>vasodilatory</a:t>
            </a:r>
            <a:r>
              <a:rPr lang="en-IN" sz="1200" dirty="0" smtClean="0"/>
              <a:t> and vasoconstrictor mechanisms in </a:t>
            </a:r>
            <a:r>
              <a:rPr lang="en-IN" sz="1200" dirty="0" err="1" smtClean="0"/>
              <a:t>epicardial</a:t>
            </a:r>
            <a:r>
              <a:rPr lang="en-IN" sz="1200" dirty="0" smtClean="0"/>
              <a:t> conduit arteries and different sites of the microcirculation</a:t>
            </a:r>
          </a:p>
          <a:p>
            <a:r>
              <a:rPr lang="en-IN" dirty="0" smtClean="0"/>
              <a:t>The </a:t>
            </a:r>
            <a:r>
              <a:rPr lang="en-IN" dirty="0" err="1" smtClean="0"/>
              <a:t>epicardial</a:t>
            </a:r>
            <a:r>
              <a:rPr lang="en-IN" dirty="0" smtClean="0"/>
              <a:t> conduit arteries arborize into </a:t>
            </a:r>
            <a:r>
              <a:rPr lang="en-IN" dirty="0" err="1" smtClean="0"/>
              <a:t>subepicardial</a:t>
            </a:r>
            <a:r>
              <a:rPr lang="en-IN" dirty="0" smtClean="0"/>
              <a:t> and </a:t>
            </a:r>
            <a:r>
              <a:rPr lang="en-IN" dirty="0" err="1" smtClean="0"/>
              <a:t>subendocardial</a:t>
            </a:r>
            <a:r>
              <a:rPr lang="en-IN" dirty="0" smtClean="0"/>
              <a:t> resistance arteries. </a:t>
            </a:r>
          </a:p>
          <a:p>
            <a:r>
              <a:rPr lang="en-IN" dirty="0" smtClean="0"/>
              <a:t>Intramural penetrating resistance arteries are unique in that they are removed from </a:t>
            </a:r>
            <a:r>
              <a:rPr lang="en-IN" dirty="0" err="1" smtClean="0"/>
              <a:t>subendocardial</a:t>
            </a:r>
            <a:r>
              <a:rPr lang="en-IN" dirty="0" smtClean="0"/>
              <a:t> metabolic stimuli and theoretically are more dependent on regulating their tone in response to shear stress and luminal pressure as mechanisms to produce dilation in response to changes in metabolism of the distal </a:t>
            </a:r>
            <a:r>
              <a:rPr lang="en-IN" dirty="0" err="1" smtClean="0"/>
              <a:t>subendocardial</a:t>
            </a:r>
            <a:r>
              <a:rPr lang="en-IN" dirty="0" smtClean="0"/>
              <a:t> arteriolar plexus</a:t>
            </a:r>
            <a:endParaRPr lang="en-IN" sz="1200" dirty="0" smtClean="0"/>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27</a:t>
            </a:fld>
            <a:endParaRPr lang="en-IN"/>
          </a:p>
        </p:txBody>
      </p:sp>
    </p:spTree>
    <p:extLst>
      <p:ext uri="{BB962C8B-B14F-4D97-AF65-F5344CB8AC3E}">
        <p14:creationId xmlns:p14="http://schemas.microsoft.com/office/powerpoint/2010/main" val="1764439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Microcirculatory pressure profile and local resistance changes to physiologic stimuli in </a:t>
            </a:r>
            <a:r>
              <a:rPr lang="en-IN" dirty="0" err="1" smtClean="0"/>
              <a:t>subepicardial</a:t>
            </a:r>
            <a:r>
              <a:rPr lang="en-IN" dirty="0" smtClean="0"/>
              <a:t> vessels. </a:t>
            </a:r>
          </a:p>
          <a:p>
            <a:r>
              <a:rPr lang="en-IN" b="1" dirty="0" smtClean="0"/>
              <a:t>A,</a:t>
            </a:r>
            <a:r>
              <a:rPr lang="en-IN" dirty="0" smtClean="0"/>
              <a:t> Under resting conditions, most of the pressure drop to flow arises from resistance arteries and arterioles. Following </a:t>
            </a:r>
            <a:r>
              <a:rPr lang="en-IN" dirty="0" err="1" smtClean="0"/>
              <a:t>dipyridamole</a:t>
            </a:r>
            <a:r>
              <a:rPr lang="en-IN" dirty="0" smtClean="0"/>
              <a:t> vasodilation, there is a redistribution of microcirculatory resistance. with a greater pressure drop occurring across </a:t>
            </a:r>
            <a:r>
              <a:rPr lang="en-IN" dirty="0" err="1" smtClean="0"/>
              <a:t>postcapillary</a:t>
            </a:r>
            <a:r>
              <a:rPr lang="en-IN" dirty="0" smtClean="0"/>
              <a:t> </a:t>
            </a:r>
            <a:r>
              <a:rPr lang="en-IN" dirty="0" err="1" smtClean="0"/>
              <a:t>venules</a:t>
            </a:r>
            <a:r>
              <a:rPr lang="en-IN" dirty="0" smtClean="0"/>
              <a:t> that do not alter their resistance. </a:t>
            </a:r>
          </a:p>
          <a:p>
            <a:r>
              <a:rPr lang="en-IN" b="1" dirty="0" smtClean="0"/>
              <a:t>B,</a:t>
            </a:r>
            <a:r>
              <a:rPr lang="en-IN" dirty="0" smtClean="0"/>
              <a:t> Heterogeneous arterial </a:t>
            </a:r>
            <a:r>
              <a:rPr lang="en-IN" dirty="0" err="1" smtClean="0"/>
              <a:t>microvessel</a:t>
            </a:r>
            <a:r>
              <a:rPr lang="en-IN" dirty="0" smtClean="0"/>
              <a:t> response during </a:t>
            </a:r>
            <a:r>
              <a:rPr lang="en-IN" dirty="0" err="1" smtClean="0"/>
              <a:t>autoregulation</a:t>
            </a:r>
            <a:r>
              <a:rPr lang="en-IN" dirty="0" smtClean="0"/>
              <a:t>. A reduction in pressure to 38 mm Hg elicited dilation in arterioles smaller than 100 ?m, whereas larger arteries tended to constrict passively from the reduction in distending pressure. </a:t>
            </a:r>
          </a:p>
          <a:p>
            <a:r>
              <a:rPr lang="en-IN" b="1" dirty="0" smtClean="0"/>
              <a:t>C,</a:t>
            </a:r>
            <a:r>
              <a:rPr lang="en-IN" dirty="0" smtClean="0"/>
              <a:t> Homogeneous vasodilation of resistance arteries during increases in myocardial oxygen consumption. There is dilation in all </a:t>
            </a:r>
            <a:r>
              <a:rPr lang="en-IN" dirty="0" err="1" smtClean="0"/>
              <a:t>microvascular</a:t>
            </a:r>
            <a:r>
              <a:rPr lang="en-IN" dirty="0" smtClean="0"/>
              <a:t> resistance arteries that is greatest in vessels smaller than 100 ?m.</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28</a:t>
            </a:fld>
            <a:endParaRPr lang="en-IN"/>
          </a:p>
        </p:txBody>
      </p:sp>
    </p:spTree>
    <p:extLst>
      <p:ext uri="{BB962C8B-B14F-4D97-AF65-F5344CB8AC3E}">
        <p14:creationId xmlns:p14="http://schemas.microsoft.com/office/powerpoint/2010/main" val="3211499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coronary resistance vasculature can be upstream from the effects of metabolic mediators of control</a:t>
            </a:r>
          </a:p>
          <a:p>
            <a:r>
              <a:rPr lang="en-IN" dirty="0" smtClean="0"/>
              <a:t>local vascular control mechanisms are critically important in orchestrating adequate regional tissue perfusion to the distal microcirculation</a:t>
            </a:r>
          </a:p>
          <a:p>
            <a:r>
              <a:rPr lang="en-IN" dirty="0" smtClean="0"/>
              <a:t>There is a differential expression of mechanisms among different sizes and classes of coronary resistance vessels, which coincides with their function</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29</a:t>
            </a:fld>
            <a:endParaRPr lang="en-IN"/>
          </a:p>
        </p:txBody>
      </p:sp>
    </p:spTree>
    <p:extLst>
      <p:ext uri="{BB962C8B-B14F-4D97-AF65-F5344CB8AC3E}">
        <p14:creationId xmlns:p14="http://schemas.microsoft.com/office/powerpoint/2010/main" val="1619351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myogenic response refers to the ability of vascular smooth muscle to oppose changes in coronary arteriolar diameter. </a:t>
            </a:r>
          </a:p>
          <a:p>
            <a:r>
              <a:rPr lang="en-IN" dirty="0" smtClean="0"/>
              <a:t>Thus, vessels relax when distending pressure is decreased and constrict when distending pressure is elevated</a:t>
            </a:r>
          </a:p>
          <a:p>
            <a:r>
              <a:rPr lang="en-IN" dirty="0" smtClean="0"/>
              <a:t>Myogenic tone is a property of vascular smooth muscle and occurs across a large size range of coronary resistance arteries in animals and in humans</a:t>
            </a:r>
          </a:p>
          <a:p>
            <a:r>
              <a:rPr lang="en-IN" dirty="0" smtClean="0"/>
              <a:t>Although the cellular mechanism is uncertain, it is dependent on vascular smooth muscle calcium entry, perhaps through stretch-activated L-type Ca</a:t>
            </a:r>
            <a:r>
              <a:rPr lang="en-IN" baseline="30000" dirty="0" smtClean="0"/>
              <a:t>2+</a:t>
            </a:r>
            <a:r>
              <a:rPr lang="en-IN" dirty="0" smtClean="0"/>
              <a:t> channels, eliciting cross-bridge activation. </a:t>
            </a:r>
          </a:p>
          <a:p>
            <a:r>
              <a:rPr lang="en-IN" dirty="0" smtClean="0"/>
              <a:t>The resistance changes arising from the myogenic response tend to bring local coronary flow back to the original level. </a:t>
            </a:r>
          </a:p>
          <a:p>
            <a:r>
              <a:rPr lang="en-IN" dirty="0" smtClean="0"/>
              <a:t>Myogenic regulation has been postulated to be one of the important mechanisms of the coronary </a:t>
            </a:r>
            <a:r>
              <a:rPr lang="en-IN" dirty="0" err="1" smtClean="0"/>
              <a:t>autoregulatory</a:t>
            </a:r>
            <a:r>
              <a:rPr lang="en-IN" dirty="0" smtClean="0"/>
              <a:t> response and, in vivo, appears to occur primarily in arterioles smaller than 100 µm (e.g., during </a:t>
            </a:r>
            <a:r>
              <a:rPr lang="en-IN" dirty="0" err="1" smtClean="0"/>
              <a:t>autoregulation</a:t>
            </a:r>
            <a:r>
              <a:rPr lang="en-IN" dirty="0" smtClean="0"/>
              <a:t>)</a:t>
            </a:r>
          </a:p>
          <a:p>
            <a:endParaRPr lang="en-IN" dirty="0" smtClean="0"/>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30</a:t>
            </a:fld>
            <a:endParaRPr lang="en-IN"/>
          </a:p>
        </p:txBody>
      </p:sp>
    </p:spTree>
    <p:extLst>
      <p:ext uri="{BB962C8B-B14F-4D97-AF65-F5344CB8AC3E}">
        <p14:creationId xmlns:p14="http://schemas.microsoft.com/office/powerpoint/2010/main" val="3394545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Effects of physical forces on coronary diameter in isolated human coronary resistance arteries (nominal diameter, 100 µm)</a:t>
            </a:r>
          </a:p>
          <a:p>
            <a:r>
              <a:rPr lang="en-IN" dirty="0" smtClean="0"/>
              <a:t>As distending pressure is reduced from 100 mm Hg, there is progressive vasodilation consistent with myogenic regulation. </a:t>
            </a:r>
          </a:p>
          <a:p>
            <a:r>
              <a:rPr lang="en-IN" dirty="0" smtClean="0"/>
              <a:t>Myogenic dilation reaches the maximum passive diameter of the vessel at 20 mm Hg</a:t>
            </a:r>
          </a:p>
        </p:txBody>
      </p:sp>
      <p:sp>
        <p:nvSpPr>
          <p:cNvPr id="4" name="Slide Number Placeholder 3"/>
          <p:cNvSpPr>
            <a:spLocks noGrp="1"/>
          </p:cNvSpPr>
          <p:nvPr>
            <p:ph type="sldNum" sz="quarter" idx="10"/>
          </p:nvPr>
        </p:nvSpPr>
        <p:spPr/>
        <p:txBody>
          <a:bodyPr/>
          <a:lstStyle/>
          <a:p>
            <a:fld id="{89DCA141-D2BE-4E46-B08C-890A86F7CC63}" type="slidenum">
              <a:rPr lang="en-IN" smtClean="0"/>
              <a:t>31</a:t>
            </a:fld>
            <a:endParaRPr lang="en-IN"/>
          </a:p>
        </p:txBody>
      </p:sp>
    </p:spTree>
    <p:extLst>
      <p:ext uri="{BB962C8B-B14F-4D97-AF65-F5344CB8AC3E}">
        <p14:creationId xmlns:p14="http://schemas.microsoft.com/office/powerpoint/2010/main" val="2145088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Flow-mediated vasodilation in </a:t>
            </a:r>
            <a:r>
              <a:rPr lang="en-IN" dirty="0" err="1" smtClean="0"/>
              <a:t>cannulated</a:t>
            </a:r>
            <a:r>
              <a:rPr lang="en-IN" dirty="0" smtClean="0"/>
              <a:t> human resistance arteries. As the pressure gradient across the isolated vessel is increased, intraluminal flow rises and causes progressive dilation that is abolished by removing the endothelium. Similar flow-mediated dilation occurs in most arterial vessels, including the coronary conduit arteries.</a:t>
            </a:r>
            <a:br>
              <a:rPr lang="en-IN" dirty="0" smtClean="0"/>
            </a:br>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32</a:t>
            </a:fld>
            <a:endParaRPr lang="en-IN"/>
          </a:p>
        </p:txBody>
      </p:sp>
    </p:spTree>
    <p:extLst>
      <p:ext uri="{BB962C8B-B14F-4D97-AF65-F5344CB8AC3E}">
        <p14:creationId xmlns:p14="http://schemas.microsoft.com/office/powerpoint/2010/main" val="4230060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still no consensus regarding specific mediators of metabolic vasodilation</a:t>
            </a:r>
          </a:p>
          <a:p>
            <a:r>
              <a:rPr lang="en-IN" dirty="0" smtClean="0"/>
              <a:t>Coronary resistance in any segment of the microcirculation represents the integration of local physical factors (e.g., pressure and flow), vasodilator metabolites (e.g., adenosine, Po</a:t>
            </a:r>
            <a:r>
              <a:rPr lang="en-IN" baseline="-25000" dirty="0" smtClean="0"/>
              <a:t>2</a:t>
            </a:r>
            <a:r>
              <a:rPr lang="en-IN" dirty="0" smtClean="0"/>
              <a:t>, pH), autacoids, and neural modulation. </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33</a:t>
            </a:fld>
            <a:endParaRPr lang="en-IN"/>
          </a:p>
        </p:txBody>
      </p:sp>
    </p:spTree>
    <p:extLst>
      <p:ext uri="{BB962C8B-B14F-4D97-AF65-F5344CB8AC3E}">
        <p14:creationId xmlns:p14="http://schemas.microsoft.com/office/powerpoint/2010/main" val="119281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effectLst/>
              </a:rPr>
              <a:t>In contrast to most other vascular beds, myocardial oxygen extraction is near-maximal at rest, averaging approximately 75% of arterial oxygen content</a:t>
            </a:r>
          </a:p>
          <a:p>
            <a:r>
              <a:rPr lang="en-IN" dirty="0" smtClean="0">
                <a:effectLst/>
              </a:rPr>
              <a:t>The ability to increase oxygen extraction as a means to increase oxygen delivery is limited to circumstances associated with sympathetic activation and acute </a:t>
            </a:r>
            <a:r>
              <a:rPr lang="en-IN" dirty="0" err="1" smtClean="0">
                <a:effectLst/>
              </a:rPr>
              <a:t>subendocardial</a:t>
            </a:r>
            <a:r>
              <a:rPr lang="en-IN" dirty="0" smtClean="0">
                <a:effectLst/>
              </a:rPr>
              <a:t> ischemia</a:t>
            </a:r>
          </a:p>
          <a:p>
            <a:r>
              <a:rPr lang="en-IN" dirty="0" smtClean="0">
                <a:effectLst/>
              </a:rPr>
              <a:t>Nevertheless, coronary venous oxygen tension (Pvo</a:t>
            </a:r>
            <a:r>
              <a:rPr lang="en-IN" baseline="-25000" dirty="0" smtClean="0">
                <a:effectLst/>
              </a:rPr>
              <a:t>2</a:t>
            </a:r>
            <a:r>
              <a:rPr lang="en-IN" dirty="0" smtClean="0">
                <a:effectLst/>
              </a:rPr>
              <a:t>) can only decrease from 25 to approximately 15 </a:t>
            </a:r>
            <a:r>
              <a:rPr lang="en-IN" dirty="0" err="1" smtClean="0">
                <a:effectLst/>
              </a:rPr>
              <a:t>torr</a:t>
            </a:r>
            <a:r>
              <a:rPr lang="en-IN" dirty="0" smtClean="0">
                <a:effectLst/>
              </a:rPr>
              <a:t>. </a:t>
            </a:r>
          </a:p>
          <a:p>
            <a:r>
              <a:rPr lang="en-IN" dirty="0" smtClean="0">
                <a:effectLst/>
              </a:rPr>
              <a:t>Because of the high resting oxygen extraction, increases in myocardial oxygen consumption are primarily met by proportional increases in coronary flow and oxygen delivery</a:t>
            </a:r>
            <a:endParaRPr lang="en-IN" dirty="0" smtClean="0"/>
          </a:p>
        </p:txBody>
      </p:sp>
      <p:sp>
        <p:nvSpPr>
          <p:cNvPr id="4" name="Slide Number Placeholder 3"/>
          <p:cNvSpPr>
            <a:spLocks noGrp="1"/>
          </p:cNvSpPr>
          <p:nvPr>
            <p:ph type="sldNum" sz="quarter" idx="10"/>
          </p:nvPr>
        </p:nvSpPr>
        <p:spPr/>
        <p:txBody>
          <a:bodyPr/>
          <a:lstStyle/>
          <a:p>
            <a:fld id="{89DCA141-D2BE-4E46-B08C-890A86F7CC63}" type="slidenum">
              <a:rPr lang="en-IN" smtClean="0"/>
              <a:t>5</a:t>
            </a:fld>
            <a:endParaRPr lang="en-IN"/>
          </a:p>
        </p:txBody>
      </p:sp>
    </p:spTree>
    <p:extLst>
      <p:ext uri="{BB962C8B-B14F-4D97-AF65-F5344CB8AC3E}">
        <p14:creationId xmlns:p14="http://schemas.microsoft.com/office/powerpoint/2010/main" val="2053246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There has been a longstanding interest in the role of adenosine as a metabolic mediator of resistance artery control</a:t>
            </a:r>
          </a:p>
          <a:p>
            <a:r>
              <a:rPr lang="en-IN" dirty="0" smtClean="0"/>
              <a:t>It is released from cardiac </a:t>
            </a:r>
            <a:r>
              <a:rPr lang="en-IN" dirty="0" err="1" smtClean="0"/>
              <a:t>myocytes</a:t>
            </a:r>
            <a:r>
              <a:rPr lang="en-IN" dirty="0" smtClean="0"/>
              <a:t> when the rate of ATP hydrolysis exceeds its synthesis during ischemia</a:t>
            </a:r>
          </a:p>
          <a:p>
            <a:r>
              <a:rPr lang="en-IN" dirty="0" smtClean="0"/>
              <a:t> Its production and release also increase with myocardial metabolism</a:t>
            </a:r>
          </a:p>
          <a:p>
            <a:r>
              <a:rPr lang="en-IN" dirty="0" smtClean="0"/>
              <a:t>Adenosine has an extremely short half-life (&lt;10 seconds) caused by its rapid inactivation by adenosine </a:t>
            </a:r>
            <a:r>
              <a:rPr lang="en-IN" dirty="0" err="1" smtClean="0"/>
              <a:t>deaminase</a:t>
            </a:r>
            <a:endParaRPr lang="en-IN" dirty="0" smtClean="0"/>
          </a:p>
          <a:p>
            <a:r>
              <a:rPr lang="en-IN" dirty="0" smtClean="0"/>
              <a:t>It binds to A2 receptors on vascular smooth muscle, increases cyclic adenosine monophosphate (</a:t>
            </a:r>
            <a:r>
              <a:rPr lang="en-IN" dirty="0" err="1" smtClean="0"/>
              <a:t>cAMP</a:t>
            </a:r>
            <a:r>
              <a:rPr lang="en-IN" dirty="0" smtClean="0"/>
              <a:t>), and opens intermediate calcium-activated potassium channels</a:t>
            </a:r>
            <a:endParaRPr lang="en-IN" baseline="30000" dirty="0" smtClean="0"/>
          </a:p>
          <a:p>
            <a:r>
              <a:rPr lang="en-IN" dirty="0" smtClean="0"/>
              <a:t> Adenosine has a differential effect on coronary resistance arteries, primarily dilating vessels smaller than 100 µm</a:t>
            </a:r>
          </a:p>
          <a:p>
            <a:r>
              <a:rPr lang="en-IN" dirty="0" smtClean="0"/>
              <a:t>Although adenosine has no direct effect on larger resistance arteries and conduit arteries, these dilate through endothelium-dependent vasodilation from the concomitant increases in local shear stress as arteriolar resistance falls</a:t>
            </a:r>
          </a:p>
          <a:p>
            <a:r>
              <a:rPr lang="en-IN" dirty="0" smtClean="0"/>
              <a:t>Despite the attractiveness of adenosine as a local metabolic control mechanism, there is now substantial in vivo experimental data to demonstrate convincingly that it is not required for adjusting coronary flow to increases in metabolism or </a:t>
            </a:r>
            <a:r>
              <a:rPr lang="en-IN" dirty="0" err="1" smtClean="0"/>
              <a:t>autoregulation</a:t>
            </a:r>
            <a:endParaRPr lang="en-IN" baseline="30000" dirty="0" smtClean="0"/>
          </a:p>
          <a:p>
            <a:r>
              <a:rPr lang="en-IN" dirty="0" smtClean="0"/>
              <a:t> It may, however, contribute to vasodilation during hypoxia and during acute exercise-induced myocardial ischemia distal to a stenosis</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34</a:t>
            </a:fld>
            <a:endParaRPr lang="en-IN"/>
          </a:p>
        </p:txBody>
      </p:sp>
    </p:spTree>
    <p:extLst>
      <p:ext uri="{BB962C8B-B14F-4D97-AF65-F5344CB8AC3E}">
        <p14:creationId xmlns:p14="http://schemas.microsoft.com/office/powerpoint/2010/main" val="1004967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Coronary vascular smooth muscle K</a:t>
            </a:r>
            <a:r>
              <a:rPr lang="en-IN" baseline="30000" dirty="0" smtClean="0"/>
              <a:t>+</a:t>
            </a:r>
            <a:r>
              <a:rPr lang="en-IN" dirty="0" smtClean="0"/>
              <a:t>-ATP channels are </a:t>
            </a:r>
            <a:r>
              <a:rPr lang="en-IN" dirty="0" err="1" smtClean="0"/>
              <a:t>tonically</a:t>
            </a:r>
            <a:r>
              <a:rPr lang="en-IN" dirty="0" smtClean="0"/>
              <a:t> active, contributing to coronary vascular tone under resting conditions. </a:t>
            </a:r>
          </a:p>
          <a:p>
            <a:r>
              <a:rPr lang="en-IN" dirty="0" smtClean="0"/>
              <a:t>Preventing K</a:t>
            </a:r>
            <a:r>
              <a:rPr lang="en-IN" baseline="30000" dirty="0" smtClean="0"/>
              <a:t>+</a:t>
            </a:r>
            <a:r>
              <a:rPr lang="en-IN" dirty="0" smtClean="0"/>
              <a:t>-ATP channel opening with </a:t>
            </a:r>
            <a:r>
              <a:rPr lang="en-IN" dirty="0" err="1" smtClean="0"/>
              <a:t>glibenclamide</a:t>
            </a:r>
            <a:r>
              <a:rPr lang="en-IN" dirty="0" smtClean="0"/>
              <a:t> causes constriction of arterioles smaller than 100 µm, reduces coronary flow, and accentuates myocardial ischemia distal to a coronary stenosis by overcoming intrinsic </a:t>
            </a:r>
            <a:r>
              <a:rPr lang="en-IN" dirty="0" err="1" smtClean="0"/>
              <a:t>vasodilatory</a:t>
            </a:r>
            <a:r>
              <a:rPr lang="en-IN" dirty="0" smtClean="0"/>
              <a:t> mechanisms.</a:t>
            </a:r>
            <a:endParaRPr lang="en-IN" baseline="30000" dirty="0" smtClean="0"/>
          </a:p>
          <a:p>
            <a:r>
              <a:rPr lang="en-IN" dirty="0" smtClean="0"/>
              <a:t>The K</a:t>
            </a:r>
            <a:r>
              <a:rPr lang="en-IN" baseline="30000" dirty="0" smtClean="0"/>
              <a:t>+</a:t>
            </a:r>
            <a:r>
              <a:rPr lang="en-IN" dirty="0" smtClean="0"/>
              <a:t>-ATP channels can modulate the coronary metabolic and </a:t>
            </a:r>
            <a:r>
              <a:rPr lang="en-IN" dirty="0" err="1" smtClean="0"/>
              <a:t>autoregulatory</a:t>
            </a:r>
            <a:r>
              <a:rPr lang="en-IN" dirty="0" smtClean="0"/>
              <a:t> responses. </a:t>
            </a:r>
          </a:p>
          <a:p>
            <a:r>
              <a:rPr lang="en-IN" dirty="0" smtClean="0"/>
              <a:t>It is a potentially attractive mechanism, because many of the other candidates for metabolic flow regulation (e.g., adenosine, NO, beta</a:t>
            </a:r>
            <a:r>
              <a:rPr lang="en-IN" baseline="-25000" dirty="0" smtClean="0"/>
              <a:t>2</a:t>
            </a:r>
            <a:r>
              <a:rPr lang="en-IN" dirty="0" smtClean="0"/>
              <a:t> </a:t>
            </a:r>
            <a:r>
              <a:rPr lang="en-IN" dirty="0" err="1" smtClean="0"/>
              <a:t>adrenoreceptors</a:t>
            </a:r>
            <a:r>
              <a:rPr lang="en-IN" dirty="0" smtClean="0"/>
              <a:t>, and prostacyclin) are ultimately affected by blocking this pathway. </a:t>
            </a:r>
          </a:p>
          <a:p>
            <a:r>
              <a:rPr lang="en-IN" dirty="0" smtClean="0"/>
              <a:t>It is likely that K</a:t>
            </a:r>
            <a:r>
              <a:rPr lang="en-IN" baseline="30000" dirty="0" smtClean="0"/>
              <a:t>+</a:t>
            </a:r>
            <a:r>
              <a:rPr lang="en-IN" dirty="0" smtClean="0"/>
              <a:t>-ATP channel opening is a common effector rather than sensor of metabolic activity or of </a:t>
            </a:r>
            <a:r>
              <a:rPr lang="en-IN" dirty="0" err="1" smtClean="0"/>
              <a:t>autoregulatory</a:t>
            </a:r>
            <a:r>
              <a:rPr lang="en-IN" dirty="0" smtClean="0"/>
              <a:t> adjustments in flow.</a:t>
            </a:r>
          </a:p>
          <a:p>
            <a:r>
              <a:rPr lang="en-IN" dirty="0" smtClean="0"/>
              <a:t>It is also possible that the reductions in coronary flow observed after blocking K</a:t>
            </a:r>
            <a:r>
              <a:rPr lang="en-IN" baseline="30000" dirty="0" smtClean="0"/>
              <a:t>+</a:t>
            </a:r>
            <a:r>
              <a:rPr lang="en-IN" dirty="0" smtClean="0"/>
              <a:t>-ATP channel vasodilation are pharmacologic, caused by vasoconstriction of the microcirculation that overcomes intrinsic </a:t>
            </a:r>
            <a:r>
              <a:rPr lang="en-IN" dirty="0" err="1" smtClean="0"/>
              <a:t>vasodilatory</a:t>
            </a:r>
            <a:r>
              <a:rPr lang="en-IN" dirty="0" smtClean="0"/>
              <a:t> stimuli, as seen when other potent vasoconstrictors (e.g., </a:t>
            </a:r>
            <a:r>
              <a:rPr lang="en-IN" dirty="0" err="1" smtClean="0"/>
              <a:t>endothelin</a:t>
            </a:r>
            <a:r>
              <a:rPr lang="en-IN" dirty="0" smtClean="0"/>
              <a:t> or vasopressin) are administered at pharmacologic doses.</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35</a:t>
            </a:fld>
            <a:endParaRPr lang="en-IN"/>
          </a:p>
        </p:txBody>
      </p:sp>
    </p:spTree>
    <p:extLst>
      <p:ext uri="{BB962C8B-B14F-4D97-AF65-F5344CB8AC3E}">
        <p14:creationId xmlns:p14="http://schemas.microsoft.com/office/powerpoint/2010/main" val="837425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potent stimulus to produce coronary vasodilation independent of hypoxia</a:t>
            </a:r>
          </a:p>
          <a:p>
            <a:r>
              <a:rPr lang="en-IN" dirty="0" smtClean="0"/>
              <a:t>precise role in the local regulation of myocardial perfusion remains unclear</a:t>
            </a:r>
          </a:p>
          <a:p>
            <a:r>
              <a:rPr lang="en-IN" dirty="0" smtClean="0"/>
              <a:t>some of the vasodilation occurring with increased myocardial metabolism could arise from increased myocardial CO</a:t>
            </a:r>
            <a:r>
              <a:rPr lang="en-IN" baseline="-25000" dirty="0" smtClean="0"/>
              <a:t>2</a:t>
            </a:r>
            <a:r>
              <a:rPr lang="en-IN" dirty="0" smtClean="0"/>
              <a:t> production and tissue acidosis in the setting of acute ischemia</a:t>
            </a:r>
          </a:p>
          <a:p>
            <a:endParaRPr lang="en-IN" dirty="0" smtClean="0"/>
          </a:p>
          <a:p>
            <a:endParaRPr lang="en-IN" dirty="0" smtClean="0"/>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38</a:t>
            </a:fld>
            <a:endParaRPr lang="en-IN"/>
          </a:p>
        </p:txBody>
      </p:sp>
    </p:spTree>
    <p:extLst>
      <p:ext uri="{BB962C8B-B14F-4D97-AF65-F5344CB8AC3E}">
        <p14:creationId xmlns:p14="http://schemas.microsoft.com/office/powerpoint/2010/main" val="2577192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Sympathetic and vagal nerves innervate coronary conduit arteries and segments of the resistance vasculature. </a:t>
            </a:r>
          </a:p>
          <a:p>
            <a:r>
              <a:rPr lang="en-IN" dirty="0" smtClean="0"/>
              <a:t>Neural stimulation affects tone through mechanisms that alter vascular smooth muscle as well as by stimulating the release of NO from the endothelium</a:t>
            </a:r>
          </a:p>
          <a:p>
            <a:r>
              <a:rPr lang="en-IN" dirty="0" smtClean="0"/>
              <a:t>Diametrically opposite effects can occur in the presence of risk factors that impair endothelium-dependent vasodilation</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39</a:t>
            </a:fld>
            <a:endParaRPr lang="en-IN"/>
          </a:p>
        </p:txBody>
      </p:sp>
    </p:spTree>
    <p:extLst>
      <p:ext uri="{BB962C8B-B14F-4D97-AF65-F5344CB8AC3E}">
        <p14:creationId xmlns:p14="http://schemas.microsoft.com/office/powerpoint/2010/main" val="910253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Resistance arteries dilate to acetylcholine, resulting in increases in coronary flow</a:t>
            </a:r>
          </a:p>
          <a:p>
            <a:r>
              <a:rPr lang="en-IN" dirty="0" smtClean="0"/>
              <a:t>In conduit arteries, acetylcholine normally causes mild coronary vasodilation</a:t>
            </a:r>
          </a:p>
          <a:p>
            <a:r>
              <a:rPr lang="en-IN" dirty="0" smtClean="0"/>
              <a:t>This reflects the net action of a direct muscarinic constriction of vascular smooth muscle counterbalanced by an endothelium-dependent vasodilation caused by direct stimulation of NOS and an increased flow-mediated dilation from concomitant resistance vessel vasodilation</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40</a:t>
            </a:fld>
            <a:endParaRPr lang="en-IN"/>
          </a:p>
        </p:txBody>
      </p:sp>
    </p:spTree>
    <p:extLst>
      <p:ext uri="{BB962C8B-B14F-4D97-AF65-F5344CB8AC3E}">
        <p14:creationId xmlns:p14="http://schemas.microsoft.com/office/powerpoint/2010/main" val="838211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Differential conduit artery diameter responses in normal and atherosclerotic </a:t>
            </a:r>
            <a:r>
              <a:rPr lang="en-IN" dirty="0" err="1" smtClean="0"/>
              <a:t>epicardial</a:t>
            </a:r>
            <a:r>
              <a:rPr lang="en-IN" dirty="0" smtClean="0"/>
              <a:t> arteries. </a:t>
            </a:r>
            <a:r>
              <a:rPr lang="en-IN" b="1" dirty="0" smtClean="0"/>
              <a:t>A,</a:t>
            </a:r>
            <a:r>
              <a:rPr lang="en-IN" dirty="0" smtClean="0"/>
              <a:t> Acetylcholine. In normal arteries, acetylcholine elicits vasodilation but there is vasoconstriction in the atherosclerotic artery, which is particularly pronounced in the stenosis</a:t>
            </a:r>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42</a:t>
            </a:fld>
            <a:endParaRPr lang="en-IN"/>
          </a:p>
        </p:txBody>
      </p:sp>
    </p:spTree>
    <p:extLst>
      <p:ext uri="{BB962C8B-B14F-4D97-AF65-F5344CB8AC3E}">
        <p14:creationId xmlns:p14="http://schemas.microsoft.com/office/powerpoint/2010/main" val="3073110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Under basal conditions, there is no resting sympathetic tone in the heart and thus there is no effect of denervation on resting perfusion. </a:t>
            </a:r>
          </a:p>
          <a:p>
            <a:r>
              <a:rPr lang="en-IN" dirty="0" smtClean="0"/>
              <a:t>During sympathetic activation, coronary tone is modulated by norepinephrine released from myocardial sympathetic nerves, as well as by circulating norepinephrine and epinephrine</a:t>
            </a:r>
          </a:p>
          <a:p>
            <a:r>
              <a:rPr lang="en-IN" dirty="0" smtClean="0"/>
              <a:t>In conduit arteries, sympathetic stimulation leads to alpha</a:t>
            </a:r>
            <a:r>
              <a:rPr lang="en-IN" baseline="-25000" dirty="0" smtClean="0"/>
              <a:t>1</a:t>
            </a:r>
            <a:r>
              <a:rPr lang="en-IN" dirty="0" smtClean="0"/>
              <a:t> constriction as well as beta</a:t>
            </a:r>
            <a:r>
              <a:rPr lang="en-IN" baseline="-25000" dirty="0" smtClean="0"/>
              <a:t>2</a:t>
            </a:r>
            <a:r>
              <a:rPr lang="en-IN" dirty="0" smtClean="0"/>
              <a:t>-mediated vasodilation. </a:t>
            </a:r>
          </a:p>
          <a:p>
            <a:r>
              <a:rPr lang="en-IN" dirty="0" smtClean="0"/>
              <a:t>The net effect is to dilate </a:t>
            </a:r>
            <a:r>
              <a:rPr lang="en-IN" dirty="0" err="1" smtClean="0"/>
              <a:t>epicardial</a:t>
            </a:r>
            <a:r>
              <a:rPr lang="en-IN" dirty="0" smtClean="0"/>
              <a:t> coronary arteries. </a:t>
            </a:r>
          </a:p>
          <a:p>
            <a:r>
              <a:rPr lang="en-IN" dirty="0" smtClean="0"/>
              <a:t>This dilation is potentiated by concomitant flow-mediated vasodilation from metabolic vasodilation of coronary resistance vessels. </a:t>
            </a:r>
          </a:p>
          <a:p>
            <a:r>
              <a:rPr lang="en-IN" dirty="0" smtClean="0"/>
              <a:t>When NO-mediated vasodilation is impaired, alpha</a:t>
            </a:r>
            <a:r>
              <a:rPr lang="en-IN" baseline="-25000" dirty="0" smtClean="0"/>
              <a:t>1</a:t>
            </a:r>
            <a:r>
              <a:rPr lang="en-IN" dirty="0" smtClean="0"/>
              <a:t> constriction predominates and can dynamically increase stenosis severity in asymmetrical lesions in which the stenosis is compliant. </a:t>
            </a:r>
          </a:p>
          <a:p>
            <a:r>
              <a:rPr lang="en-IN" dirty="0" smtClean="0"/>
              <a:t>This is one of the mechanisms that can provoke ischemia during cold </a:t>
            </a:r>
            <a:r>
              <a:rPr lang="en-IN" dirty="0" err="1" smtClean="0"/>
              <a:t>pressor</a:t>
            </a:r>
            <a:r>
              <a:rPr lang="en-IN" dirty="0" smtClean="0"/>
              <a:t> testing</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43</a:t>
            </a:fld>
            <a:endParaRPr lang="en-IN"/>
          </a:p>
        </p:txBody>
      </p:sp>
    </p:spTree>
    <p:extLst>
      <p:ext uri="{BB962C8B-B14F-4D97-AF65-F5344CB8AC3E}">
        <p14:creationId xmlns:p14="http://schemas.microsoft.com/office/powerpoint/2010/main" val="320284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Activation of sympathetic tone normally</a:t>
            </a:r>
            <a:r>
              <a:rPr lang="en-US" baseline="0" dirty="0" smtClean="0"/>
              <a:t> leads to net </a:t>
            </a:r>
            <a:r>
              <a:rPr lang="en-US" baseline="0" dirty="0" err="1" smtClean="0"/>
              <a:t>epicardial</a:t>
            </a:r>
            <a:r>
              <a:rPr lang="en-US" baseline="0" dirty="0" smtClean="0"/>
              <a:t> dilatation.</a:t>
            </a:r>
          </a:p>
          <a:p>
            <a:r>
              <a:rPr lang="en-US" baseline="0" dirty="0" smtClean="0"/>
              <a:t>Vasoconstriction occurs in irregular and </a:t>
            </a:r>
            <a:r>
              <a:rPr lang="en-US" baseline="0" dirty="0" err="1" smtClean="0"/>
              <a:t>stenotic</a:t>
            </a:r>
            <a:r>
              <a:rPr lang="en-US" baseline="0" dirty="0" smtClean="0"/>
              <a:t> coronary segments in patients with atherosclerosis.</a:t>
            </a:r>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44</a:t>
            </a:fld>
            <a:endParaRPr lang="en-IN"/>
          </a:p>
        </p:txBody>
      </p:sp>
    </p:spTree>
    <p:extLst>
      <p:ext uri="{BB962C8B-B14F-4D97-AF65-F5344CB8AC3E}">
        <p14:creationId xmlns:p14="http://schemas.microsoft.com/office/powerpoint/2010/main" val="4117650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There are a large number of paracrine factors that can affect coronary tone in normal and pathophysiologic states that are unrelated to normal coronary circulatory control. </a:t>
            </a:r>
          </a:p>
          <a:p>
            <a:r>
              <a:rPr lang="en-IN" dirty="0" smtClean="0"/>
              <a:t>Paracrine factors are released from </a:t>
            </a:r>
            <a:r>
              <a:rPr lang="en-IN" dirty="0" err="1" smtClean="0"/>
              <a:t>epicardial</a:t>
            </a:r>
            <a:r>
              <a:rPr lang="en-IN" dirty="0" smtClean="0"/>
              <a:t> artery thrombi after activation of the thrombotic cascade initiated by plaque rupture. </a:t>
            </a:r>
          </a:p>
          <a:p>
            <a:r>
              <a:rPr lang="en-IN" dirty="0" smtClean="0"/>
              <a:t>They can modulate </a:t>
            </a:r>
            <a:r>
              <a:rPr lang="en-IN" dirty="0" err="1" smtClean="0"/>
              <a:t>epicardial</a:t>
            </a:r>
            <a:r>
              <a:rPr lang="en-IN" dirty="0" smtClean="0"/>
              <a:t> tone in regions near eccentric ulcerated plaques that are still responsive to stimuli that alter smooth muscle relaxation and constriction, leading to dynamic changes in the physiologic significance of a stenosis. </a:t>
            </a:r>
          </a:p>
          <a:p>
            <a:r>
              <a:rPr lang="en-IN" dirty="0" smtClean="0"/>
              <a:t>Paracrine mediators can also have differential effects on downstream vessel </a:t>
            </a:r>
            <a:r>
              <a:rPr lang="en-IN" dirty="0" err="1" smtClean="0"/>
              <a:t>vasomotion</a:t>
            </a:r>
            <a:r>
              <a:rPr lang="en-IN" dirty="0" smtClean="0"/>
              <a:t> that are dependent on vessel size (conduit arteries versus resistance arteries) as well as on the presence of a functionally normal endothelium, because many also stimulate the release of NO and EDHF</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45</a:t>
            </a:fld>
            <a:endParaRPr lang="en-IN"/>
          </a:p>
        </p:txBody>
      </p:sp>
    </p:spTree>
    <p:extLst>
      <p:ext uri="{BB962C8B-B14F-4D97-AF65-F5344CB8AC3E}">
        <p14:creationId xmlns:p14="http://schemas.microsoft.com/office/powerpoint/2010/main" val="3618145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Released from activated platelets </a:t>
            </a:r>
          </a:p>
          <a:p>
            <a:r>
              <a:rPr lang="en-IN" dirty="0" smtClean="0"/>
              <a:t>Causes vasoconstriction in normal and atherosclerotic conduit arteries</a:t>
            </a:r>
          </a:p>
          <a:p>
            <a:r>
              <a:rPr lang="en-IN" dirty="0" smtClean="0"/>
              <a:t>Can increase the functional severity of a dynamic coronary stenosis through superimposed vasospasm</a:t>
            </a:r>
          </a:p>
          <a:p>
            <a:r>
              <a:rPr lang="en-IN" dirty="0" smtClean="0"/>
              <a:t>In contrast, it dilates coronary resistance vessels (&lt;100 µm) and increases coronary flow through the endothelium-dependent release of NO</a:t>
            </a:r>
          </a:p>
          <a:p>
            <a:r>
              <a:rPr lang="en-IN" dirty="0" smtClean="0"/>
              <a:t>In atherosclerosis or circumstances in which NO production is impaired, the direct effects on smooth muscle predominate and the response of the microcirculation is converted to vasoconstriction</a:t>
            </a:r>
          </a:p>
          <a:p>
            <a:r>
              <a:rPr lang="en-IN" dirty="0" smtClean="0"/>
              <a:t>As a result, serotonin release generally exacerbates ischemia in CAD</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48</a:t>
            </a:fld>
            <a:endParaRPr lang="en-IN"/>
          </a:p>
        </p:txBody>
      </p:sp>
    </p:spTree>
    <p:extLst>
      <p:ext uri="{BB962C8B-B14F-4D97-AF65-F5344CB8AC3E}">
        <p14:creationId xmlns:p14="http://schemas.microsoft.com/office/powerpoint/2010/main" val="82309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Regional coronary blood flow remains constant as coronary artery pressure is reduced below aortic pressure over a wide range when the determinants of myocardial oxygen consumption are kept constant</a:t>
            </a:r>
          </a:p>
          <a:p>
            <a:r>
              <a:rPr lang="en-IN" dirty="0" smtClean="0"/>
              <a:t>This phenomenon is termed </a:t>
            </a:r>
            <a:r>
              <a:rPr lang="en-IN" i="1" dirty="0" err="1" smtClean="0"/>
              <a:t>autoregulation</a:t>
            </a:r>
            <a:endParaRPr lang="en-IN" dirty="0" smtClean="0"/>
          </a:p>
          <a:p>
            <a:r>
              <a:rPr lang="en-IN" dirty="0" smtClean="0"/>
              <a:t>When pressure falls to the lower limit of </a:t>
            </a:r>
            <a:r>
              <a:rPr lang="en-IN" dirty="0" err="1" smtClean="0"/>
              <a:t>autoregulation</a:t>
            </a:r>
            <a:r>
              <a:rPr lang="en-IN" dirty="0" smtClean="0"/>
              <a:t>, coronary resistance arteries are maximally </a:t>
            </a:r>
            <a:r>
              <a:rPr lang="en-IN" dirty="0" err="1" smtClean="0"/>
              <a:t>vasodilated</a:t>
            </a:r>
            <a:r>
              <a:rPr lang="en-IN" dirty="0" smtClean="0"/>
              <a:t> to intrinsic stimuli and flow becomes pressure-dependent, resulting in the onset of </a:t>
            </a:r>
            <a:r>
              <a:rPr lang="en-IN" dirty="0" err="1" smtClean="0"/>
              <a:t>subendocardial</a:t>
            </a:r>
            <a:r>
              <a:rPr lang="en-IN" dirty="0" smtClean="0"/>
              <a:t> ischemia. </a:t>
            </a:r>
          </a:p>
          <a:p>
            <a:r>
              <a:rPr lang="en-IN" dirty="0" smtClean="0"/>
              <a:t>Resting coronary blood flow under normal hemodynamic conditions averages 0.7 to 1.0 mL/min/g and can increase between four- and fivefold during vasodilation</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6</a:t>
            </a:fld>
            <a:endParaRPr lang="en-IN"/>
          </a:p>
        </p:txBody>
      </p:sp>
    </p:spTree>
    <p:extLst>
      <p:ext uri="{BB962C8B-B14F-4D97-AF65-F5344CB8AC3E}">
        <p14:creationId xmlns:p14="http://schemas.microsoft.com/office/powerpoint/2010/main" val="3618924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Potent vasoconstrictor </a:t>
            </a:r>
          </a:p>
          <a:p>
            <a:r>
              <a:rPr lang="en-IN" dirty="0" smtClean="0"/>
              <a:t>Product of </a:t>
            </a:r>
            <a:r>
              <a:rPr lang="en-IN" dirty="0" err="1" smtClean="0"/>
              <a:t>endoperoxide</a:t>
            </a:r>
            <a:r>
              <a:rPr lang="en-IN" dirty="0" smtClean="0"/>
              <a:t> metabolism</a:t>
            </a:r>
          </a:p>
          <a:p>
            <a:r>
              <a:rPr lang="en-IN" dirty="0" smtClean="0"/>
              <a:t>Released during platelet aggregation</a:t>
            </a:r>
          </a:p>
          <a:p>
            <a:r>
              <a:rPr lang="en-IN" dirty="0" smtClean="0"/>
              <a:t>Produces vasoconstriction of conduit arteries and isolated coronary resistance vessels</a:t>
            </a:r>
          </a:p>
          <a:p>
            <a:r>
              <a:rPr lang="en-IN" dirty="0" smtClean="0"/>
              <a:t>Accentuate acute myocardial ischemia</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49</a:t>
            </a:fld>
            <a:endParaRPr lang="en-IN"/>
          </a:p>
        </p:txBody>
      </p:sp>
    </p:spTree>
    <p:extLst>
      <p:ext uri="{BB962C8B-B14F-4D97-AF65-F5344CB8AC3E}">
        <p14:creationId xmlns:p14="http://schemas.microsoft.com/office/powerpoint/2010/main" val="3736944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 ADP</a:t>
            </a:r>
          </a:p>
          <a:p>
            <a:pPr lvl="1"/>
            <a:r>
              <a:rPr lang="en-IN" dirty="0" smtClean="0"/>
              <a:t>Platelet-derived vasodilator</a:t>
            </a:r>
          </a:p>
          <a:p>
            <a:pPr lvl="1"/>
            <a:r>
              <a:rPr lang="en-IN" dirty="0" smtClean="0"/>
              <a:t>Relaxes coronary </a:t>
            </a:r>
            <a:r>
              <a:rPr lang="en-IN" dirty="0" err="1" smtClean="0"/>
              <a:t>microvessels</a:t>
            </a:r>
            <a:r>
              <a:rPr lang="en-IN" dirty="0" smtClean="0"/>
              <a:t> and conduit arteries. It is </a:t>
            </a:r>
          </a:p>
          <a:p>
            <a:pPr lvl="1"/>
            <a:r>
              <a:rPr lang="en-IN" dirty="0" smtClean="0"/>
              <a:t>Mediated by NO and abolished by removing the endothelium</a:t>
            </a:r>
          </a:p>
          <a:p>
            <a:r>
              <a:rPr lang="en-IN" dirty="0" smtClean="0"/>
              <a:t>Thrombin</a:t>
            </a:r>
          </a:p>
          <a:p>
            <a:pPr lvl="1"/>
            <a:r>
              <a:rPr lang="en-IN" dirty="0" smtClean="0"/>
              <a:t>Vasodilation in vitro (endothelium-dependent by the release of prostacyclin and NO)</a:t>
            </a:r>
          </a:p>
          <a:p>
            <a:pPr lvl="1"/>
            <a:r>
              <a:rPr lang="en-IN" dirty="0" smtClean="0"/>
              <a:t>In vivo, it also releases thromboxane A2, leading to vasoconstriction in </a:t>
            </a:r>
            <a:r>
              <a:rPr lang="en-IN" dirty="0" err="1" smtClean="0"/>
              <a:t>epicardial</a:t>
            </a:r>
            <a:r>
              <a:rPr lang="en-IN" dirty="0" smtClean="0"/>
              <a:t> </a:t>
            </a:r>
            <a:r>
              <a:rPr lang="en-IN" dirty="0" err="1" smtClean="0"/>
              <a:t>stenoses</a:t>
            </a:r>
            <a:r>
              <a:rPr lang="en-IN" dirty="0" smtClean="0"/>
              <a:t> in which endothelium-dependent vasodilation is impaired. </a:t>
            </a:r>
          </a:p>
          <a:p>
            <a:pPr lvl="1"/>
            <a:r>
              <a:rPr lang="en-IN" dirty="0" smtClean="0"/>
              <a:t>In the coronary resistance vasculature, it acts as an endothelium-dependent vasodilator and increases coronary flow</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50</a:t>
            </a:fld>
            <a:endParaRPr lang="en-IN"/>
          </a:p>
        </p:txBody>
      </p:sp>
    </p:spTree>
    <p:extLst>
      <p:ext uri="{BB962C8B-B14F-4D97-AF65-F5344CB8AC3E}">
        <p14:creationId xmlns:p14="http://schemas.microsoft.com/office/powerpoint/2010/main" val="2804622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smtClean="0"/>
              <a:t>Coronary spasm results in transient functional occlusion of a coronary artery that is reversible with nitrate vasodilation. </a:t>
            </a:r>
          </a:p>
          <a:p>
            <a:r>
              <a:rPr lang="en-IN" sz="1200" dirty="0" smtClean="0"/>
              <a:t>most commonly occurs in the setting of a coronary stenosis, leading to dynamic stenosis </a:t>
            </a:r>
            <a:r>
              <a:rPr lang="en-IN" sz="1200" dirty="0" err="1" smtClean="0"/>
              <a:t>behavior</a:t>
            </a:r>
            <a:r>
              <a:rPr lang="en-IN" sz="1200" dirty="0" smtClean="0"/>
              <a:t>, and can dissociate the effects on perfusion from anatomic stenosis severity</a:t>
            </a:r>
          </a:p>
          <a:p>
            <a:r>
              <a:rPr lang="en-IN" sz="1200" dirty="0" smtClean="0"/>
              <a:t>In CAD, it is likely that endothelial disruption plays a role in focal vasospasm. </a:t>
            </a:r>
          </a:p>
          <a:p>
            <a:r>
              <a:rPr lang="en-IN" sz="1200" dirty="0" smtClean="0"/>
              <a:t>In this setting, the normal vasodilation from autacoids and sympathetic stimulation is converted into a vasoconstrictor response because of the lack of competing endothelium-dependent vasodilation. </a:t>
            </a:r>
          </a:p>
          <a:p>
            <a:r>
              <a:rPr lang="en-IN" sz="1200" dirty="0" smtClean="0"/>
              <a:t>Nevertheless, although impaired endothelium-dependent vasodilation is a permissive factor for vasospasm, it is not causal, and a trigger is required (</a:t>
            </a:r>
            <a:r>
              <a:rPr lang="en-IN" sz="1200" dirty="0" err="1" smtClean="0"/>
              <a:t>Eg</a:t>
            </a:r>
            <a:r>
              <a:rPr lang="en-IN" sz="1200" dirty="0" smtClean="0"/>
              <a:t>: Thrombus formation or sympathetic activation)</a:t>
            </a:r>
          </a:p>
          <a:p>
            <a:r>
              <a:rPr lang="en-IN" sz="1200" dirty="0" smtClean="0"/>
              <a:t> The mechanisms responsible for variant angina with normal coronary arteries, or </a:t>
            </a:r>
            <a:r>
              <a:rPr lang="en-IN" sz="1200" dirty="0" err="1" smtClean="0"/>
              <a:t>prinzmetal</a:t>
            </a:r>
            <a:r>
              <a:rPr lang="en-IN" sz="1200" dirty="0" smtClean="0"/>
              <a:t> angina are less clear</a:t>
            </a:r>
          </a:p>
          <a:p>
            <a:r>
              <a:rPr lang="en-IN" sz="1200" dirty="0" smtClean="0"/>
              <a:t>Data from animal models have indicated that there may be sensitization of intrinsic vasoconstrictor mechanisms</a:t>
            </a:r>
          </a:p>
          <a:p>
            <a:r>
              <a:rPr lang="en-IN" sz="1200" dirty="0" smtClean="0"/>
              <a:t>Coronary arteries demonstrate </a:t>
            </a:r>
            <a:r>
              <a:rPr lang="en-IN" sz="1200" dirty="0" err="1" smtClean="0"/>
              <a:t>supersensitivity</a:t>
            </a:r>
            <a:r>
              <a:rPr lang="en-IN" sz="1200" dirty="0" smtClean="0"/>
              <a:t> to vasoconstrictor agonists in vivo and in vitro as well as reduced </a:t>
            </a:r>
            <a:r>
              <a:rPr lang="en-IN" sz="1200" dirty="0" err="1" smtClean="0"/>
              <a:t>vasodilatory</a:t>
            </a:r>
            <a:r>
              <a:rPr lang="en-IN" sz="1200" dirty="0" smtClean="0"/>
              <a:t> responses</a:t>
            </a:r>
          </a:p>
          <a:p>
            <a:r>
              <a:rPr lang="en-IN" sz="1200" dirty="0" smtClean="0"/>
              <a:t>Some studies have demonstrated that Rho, a </a:t>
            </a:r>
            <a:r>
              <a:rPr lang="en-IN" sz="1200" dirty="0" err="1" smtClean="0"/>
              <a:t>guanosine</a:t>
            </a:r>
            <a:r>
              <a:rPr lang="en-IN" sz="1200" dirty="0" smtClean="0"/>
              <a:t> triphosphate (GTP)–binding protein, can sensitize vascular smooth muscle to calcium by inhibiting myosin phosphatase activity through the effector protein rho kinase</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51</a:t>
            </a:fld>
            <a:endParaRPr lang="en-IN"/>
          </a:p>
        </p:txBody>
      </p:sp>
    </p:spTree>
    <p:extLst>
      <p:ext uri="{BB962C8B-B14F-4D97-AF65-F5344CB8AC3E}">
        <p14:creationId xmlns:p14="http://schemas.microsoft.com/office/powerpoint/2010/main" val="3485053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effects of pharmacologic vasodilators on coronary flow reflect direct actions on vascular smooth muscle as well as secondary adjustments in resistance artery tone. </a:t>
            </a:r>
          </a:p>
          <a:p>
            <a:r>
              <a:rPr lang="en-IN" dirty="0" smtClean="0"/>
              <a:t>Flow-mediated dilation can amplify the </a:t>
            </a:r>
            <a:r>
              <a:rPr lang="en-IN" dirty="0" err="1" smtClean="0"/>
              <a:t>vasodilatory</a:t>
            </a:r>
            <a:r>
              <a:rPr lang="en-IN" dirty="0" smtClean="0"/>
              <a:t> response, whereas </a:t>
            </a:r>
            <a:r>
              <a:rPr lang="en-IN" dirty="0" err="1" smtClean="0"/>
              <a:t>autoregulatory</a:t>
            </a:r>
            <a:r>
              <a:rPr lang="en-IN" dirty="0" smtClean="0"/>
              <a:t> adjustments can overcome vasodilation in a segment of the microcirculation and restore flow to normal. </a:t>
            </a:r>
          </a:p>
          <a:p>
            <a:r>
              <a:rPr lang="en-IN" dirty="0" smtClean="0"/>
              <a:t>The potent resistance vessel vasodilators are specifically used in assessing coronary stenosis severity</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53</a:t>
            </a:fld>
            <a:endParaRPr lang="en-IN"/>
          </a:p>
        </p:txBody>
      </p:sp>
    </p:spTree>
    <p:extLst>
      <p:ext uri="{BB962C8B-B14F-4D97-AF65-F5344CB8AC3E}">
        <p14:creationId xmlns:p14="http://schemas.microsoft.com/office/powerpoint/2010/main" val="2326027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smtClean="0"/>
              <a:t>Nitroglycerin</a:t>
            </a:r>
            <a:r>
              <a:rPr lang="en-IN" dirty="0" smtClean="0"/>
              <a:t> dilates </a:t>
            </a:r>
            <a:r>
              <a:rPr lang="en-IN" dirty="0" err="1" smtClean="0"/>
              <a:t>epicardial</a:t>
            </a:r>
            <a:r>
              <a:rPr lang="en-IN" dirty="0" smtClean="0"/>
              <a:t> conduit arteries and small coronary resistance arteries but does not increase coronary blood flow in the normal heart. </a:t>
            </a:r>
          </a:p>
          <a:p>
            <a:r>
              <a:rPr lang="en-IN" dirty="0" smtClean="0"/>
              <a:t>This latter observation reflects the fact that transient arteriolar vasodilation is overcome by </a:t>
            </a:r>
            <a:r>
              <a:rPr lang="en-IN" dirty="0" err="1" smtClean="0"/>
              <a:t>autoregulatory</a:t>
            </a:r>
            <a:r>
              <a:rPr lang="en-IN" dirty="0" smtClean="0"/>
              <a:t> escape, which returns coronary resistance to control levels</a:t>
            </a:r>
          </a:p>
          <a:p>
            <a:r>
              <a:rPr lang="en-IN" dirty="0" smtClean="0"/>
              <a:t>Although </a:t>
            </a:r>
            <a:r>
              <a:rPr lang="en-IN" dirty="0" err="1" smtClean="0"/>
              <a:t>nitroglycerin</a:t>
            </a:r>
            <a:r>
              <a:rPr lang="en-IN" dirty="0" smtClean="0"/>
              <a:t> does not increase coronary blood flow in the normal heart, it can produce vasodilation of large coronary resistance arteries, which improves the distribution of perfusion to the </a:t>
            </a:r>
            <a:r>
              <a:rPr lang="en-IN" dirty="0" err="1" smtClean="0"/>
              <a:t>subendocardium</a:t>
            </a:r>
            <a:r>
              <a:rPr lang="en-IN" dirty="0" smtClean="0"/>
              <a:t> when flow-mediated</a:t>
            </a:r>
            <a:r>
              <a:rPr lang="en-IN" baseline="30000" dirty="0" smtClean="0"/>
              <a:t> </a:t>
            </a:r>
            <a:r>
              <a:rPr lang="en-IN" dirty="0" smtClean="0"/>
              <a:t>NO-dependent vasodilation is impaired.</a:t>
            </a:r>
          </a:p>
          <a:p>
            <a:r>
              <a:rPr lang="en-IN" dirty="0" smtClean="0"/>
              <a:t> It can also improve </a:t>
            </a:r>
            <a:r>
              <a:rPr lang="en-IN" dirty="0" err="1" smtClean="0"/>
              <a:t>subendocardial</a:t>
            </a:r>
            <a:r>
              <a:rPr lang="en-IN" dirty="0" smtClean="0"/>
              <a:t> perfusion by reducing LV end-diastolic pressure through systemic </a:t>
            </a:r>
            <a:r>
              <a:rPr lang="en-IN" dirty="0" err="1" smtClean="0"/>
              <a:t>venodilation</a:t>
            </a:r>
            <a:r>
              <a:rPr lang="en-IN" dirty="0" smtClean="0"/>
              <a:t> in heart failure. </a:t>
            </a:r>
          </a:p>
          <a:p>
            <a:r>
              <a:rPr lang="en-IN" dirty="0" smtClean="0"/>
              <a:t>Similarly, coronary collateral vessels dilate in response to </a:t>
            </a:r>
            <a:r>
              <a:rPr lang="en-IN" dirty="0" err="1" smtClean="0"/>
              <a:t>nitroglycerin</a:t>
            </a:r>
            <a:r>
              <a:rPr lang="en-IN" dirty="0" smtClean="0"/>
              <a:t>, and the reduction in collateral resistance can improve regional perfusion in some settings.</a:t>
            </a:r>
          </a:p>
          <a:p>
            <a:endParaRPr lang="en-IN" dirty="0" smtClean="0"/>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54</a:t>
            </a:fld>
            <a:endParaRPr lang="en-IN"/>
          </a:p>
        </p:txBody>
      </p:sp>
    </p:spTree>
    <p:extLst>
      <p:ext uri="{BB962C8B-B14F-4D97-AF65-F5344CB8AC3E}">
        <p14:creationId xmlns:p14="http://schemas.microsoft.com/office/powerpoint/2010/main" val="1991224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All calcium channel blockers lead to vascular smooth muscle relaxation and are coronary vasodilators. </a:t>
            </a:r>
          </a:p>
          <a:p>
            <a:r>
              <a:rPr lang="en-IN" dirty="0" smtClean="0"/>
              <a:t>In </a:t>
            </a:r>
            <a:r>
              <a:rPr lang="en-IN" dirty="0" err="1" smtClean="0"/>
              <a:t>epicardial</a:t>
            </a:r>
            <a:r>
              <a:rPr lang="en-IN" dirty="0" smtClean="0"/>
              <a:t> arteries, the vasodilation is similar to that of </a:t>
            </a:r>
            <a:r>
              <a:rPr lang="en-IN" dirty="0" err="1" smtClean="0"/>
              <a:t>nitroglycerin</a:t>
            </a:r>
            <a:r>
              <a:rPr lang="en-IN" dirty="0" smtClean="0"/>
              <a:t> and is effective in preventing coronary vasospasm superimposed on a coronary stenosis as well as in normal arteries of patients with variant angina</a:t>
            </a:r>
          </a:p>
          <a:p>
            <a:r>
              <a:rPr lang="en-IN" dirty="0" smtClean="0"/>
              <a:t>They also </a:t>
            </a:r>
            <a:r>
              <a:rPr lang="en-IN" dirty="0" err="1" smtClean="0"/>
              <a:t>submaximally</a:t>
            </a:r>
            <a:r>
              <a:rPr lang="en-IN" dirty="0" smtClean="0"/>
              <a:t> </a:t>
            </a:r>
            <a:r>
              <a:rPr lang="en-IN" dirty="0" err="1" smtClean="0"/>
              <a:t>vasodilate</a:t>
            </a:r>
            <a:r>
              <a:rPr lang="en-IN" dirty="0" smtClean="0"/>
              <a:t> coronary resistance vessels. In this regard, </a:t>
            </a:r>
            <a:r>
              <a:rPr lang="en-IN" dirty="0" err="1" smtClean="0"/>
              <a:t>dihydropyridine</a:t>
            </a:r>
            <a:r>
              <a:rPr lang="en-IN" dirty="0" smtClean="0"/>
              <a:t> derivatives such as </a:t>
            </a:r>
            <a:r>
              <a:rPr lang="en-IN" dirty="0" err="1" smtClean="0"/>
              <a:t>nifedipine</a:t>
            </a:r>
            <a:r>
              <a:rPr lang="en-IN" dirty="0" smtClean="0"/>
              <a:t> are particularly potent and can sometimes precipitate </a:t>
            </a:r>
            <a:r>
              <a:rPr lang="en-IN" dirty="0" err="1" smtClean="0"/>
              <a:t>subendocardial</a:t>
            </a:r>
            <a:r>
              <a:rPr lang="en-IN" dirty="0" smtClean="0"/>
              <a:t> ischemia in the face of a critical stenosis.</a:t>
            </a:r>
          </a:p>
          <a:p>
            <a:r>
              <a:rPr lang="en-IN" dirty="0" smtClean="0"/>
              <a:t> This arises from a </a:t>
            </a:r>
            <a:r>
              <a:rPr lang="en-IN" dirty="0" err="1" smtClean="0"/>
              <a:t>transmural</a:t>
            </a:r>
            <a:r>
              <a:rPr lang="en-IN" dirty="0" smtClean="0"/>
              <a:t> redistribution of blood flow as well and the tachycardia and hypotension that transiently occur with short half-life formulations of </a:t>
            </a:r>
            <a:r>
              <a:rPr lang="en-IN" dirty="0" err="1" smtClean="0"/>
              <a:t>nifedipine</a:t>
            </a:r>
            <a:endParaRPr lang="en-IN" dirty="0" smtClean="0"/>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55</a:t>
            </a:fld>
            <a:endParaRPr lang="en-IN"/>
          </a:p>
        </p:txBody>
      </p:sp>
    </p:spTree>
    <p:extLst>
      <p:ext uri="{BB962C8B-B14F-4D97-AF65-F5344CB8AC3E}">
        <p14:creationId xmlns:p14="http://schemas.microsoft.com/office/powerpoint/2010/main" val="3067366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Adenosine dilates coronary arteries through activation of A2 receptors on vascular smooth muscle and is independent of the endothelium in coronary arterioles isolated from humans with heart disease</a:t>
            </a:r>
          </a:p>
          <a:p>
            <a:r>
              <a:rPr lang="en-IN" dirty="0" smtClean="0"/>
              <a:t>There is a differential sensitivity of the microcirculation to adenosine, with the direct effects related to resistance vessel size and primarily restricted to vessels smaller than 100 ?M</a:t>
            </a:r>
          </a:p>
          <a:p>
            <a:r>
              <a:rPr lang="en-IN" dirty="0" smtClean="0"/>
              <a:t>Larger upstream resistance arteries dilate via an no-dependent mechanism from the increase in shear stress</a:t>
            </a:r>
          </a:p>
          <a:p>
            <a:r>
              <a:rPr lang="en-IN" dirty="0" smtClean="0"/>
              <a:t>In states in which endothelium-dependent vasodilation is impaired, maximal coronary flow responses to intravenous or intracoronary adenosine may be reduced in the absence of a stenosis</a:t>
            </a:r>
            <a:r>
              <a:rPr lang="en-IN" baseline="30000" dirty="0" smtClean="0"/>
              <a:t> </a:t>
            </a:r>
            <a:r>
              <a:rPr lang="en-IN" dirty="0" smtClean="0"/>
              <a:t>and can be increased by interventions that improve no-mediated vasodilation, such as lowering low-density lipoprotein (LDL) levels</a:t>
            </a:r>
          </a:p>
          <a:p>
            <a:r>
              <a:rPr lang="en-IN" dirty="0" smtClean="0"/>
              <a:t>Single-dose adenosine A</a:t>
            </a:r>
            <a:r>
              <a:rPr lang="en-IN" baseline="-25000" dirty="0" smtClean="0"/>
              <a:t>2</a:t>
            </a:r>
            <a:r>
              <a:rPr lang="en-IN" dirty="0" smtClean="0"/>
              <a:t> receptor agonists (</a:t>
            </a:r>
            <a:r>
              <a:rPr lang="en-IN" dirty="0" err="1" smtClean="0"/>
              <a:t>Eg</a:t>
            </a:r>
            <a:r>
              <a:rPr lang="en-IN" dirty="0" smtClean="0"/>
              <a:t>: </a:t>
            </a:r>
            <a:r>
              <a:rPr lang="en-IN" dirty="0" err="1" smtClean="0"/>
              <a:t>Regadenoson</a:t>
            </a:r>
            <a:r>
              <a:rPr lang="en-IN" dirty="0" smtClean="0"/>
              <a:t>) are now clinically available and are as effective as adenosine</a:t>
            </a:r>
          </a:p>
          <a:p>
            <a:r>
              <a:rPr lang="en-IN" dirty="0" smtClean="0"/>
              <a:t>These agents circumvent the need for continuous infusions during myocardial perfusion imaging</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56</a:t>
            </a:fld>
            <a:endParaRPr lang="en-IN"/>
          </a:p>
        </p:txBody>
      </p:sp>
    </p:spTree>
    <p:extLst>
      <p:ext uri="{BB962C8B-B14F-4D97-AF65-F5344CB8AC3E}">
        <p14:creationId xmlns:p14="http://schemas.microsoft.com/office/powerpoint/2010/main" val="2408917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smtClean="0"/>
              <a:t>Dipyridamole</a:t>
            </a:r>
            <a:r>
              <a:rPr lang="en-IN" dirty="0" smtClean="0"/>
              <a:t> </a:t>
            </a:r>
          </a:p>
          <a:p>
            <a:pPr>
              <a:buFont typeface="Wingdings" panose="05000000000000000000" pitchFamily="2" charset="2"/>
              <a:buChar char="Ø"/>
            </a:pPr>
            <a:r>
              <a:rPr lang="en-IN" dirty="0" smtClean="0"/>
              <a:t>Produces vasodilation by inhibiting the </a:t>
            </a:r>
            <a:r>
              <a:rPr lang="en-IN" dirty="0" err="1" smtClean="0"/>
              <a:t>myocyte</a:t>
            </a:r>
            <a:r>
              <a:rPr lang="en-IN" dirty="0" smtClean="0"/>
              <a:t> reuptake of adenosine released from cardiac </a:t>
            </a:r>
            <a:r>
              <a:rPr lang="en-IN" dirty="0" err="1" smtClean="0"/>
              <a:t>myocytes</a:t>
            </a:r>
            <a:endParaRPr lang="en-IN" dirty="0" smtClean="0"/>
          </a:p>
          <a:p>
            <a:pPr>
              <a:buFont typeface="Wingdings" panose="05000000000000000000" pitchFamily="2" charset="2"/>
              <a:buChar char="Ø"/>
            </a:pPr>
            <a:r>
              <a:rPr lang="en-IN" dirty="0" smtClean="0"/>
              <a:t>It therefore has actions and mechanisms similar to those of adenosine, with the exception that the vasodilation is more prolonged</a:t>
            </a:r>
          </a:p>
          <a:p>
            <a:pPr>
              <a:buFont typeface="Wingdings" panose="05000000000000000000" pitchFamily="2" charset="2"/>
              <a:buChar char="Ø"/>
            </a:pPr>
            <a:r>
              <a:rPr lang="en-IN" dirty="0" smtClean="0"/>
              <a:t>It can be reversed via the administration of the nonspecific adenosine receptor blocker aminophylline</a:t>
            </a:r>
          </a:p>
          <a:p>
            <a:r>
              <a:rPr lang="en-IN" dirty="0" err="1" smtClean="0"/>
              <a:t>Papaverine</a:t>
            </a:r>
            <a:r>
              <a:rPr lang="en-IN" dirty="0" smtClean="0"/>
              <a:t> </a:t>
            </a:r>
          </a:p>
          <a:p>
            <a:pPr>
              <a:buFont typeface="Wingdings" panose="05000000000000000000" pitchFamily="2" charset="2"/>
              <a:buChar char="Ø"/>
            </a:pPr>
            <a:r>
              <a:rPr lang="en-IN" dirty="0" smtClean="0"/>
              <a:t>Short-acting coronary vasodilator that was the first agent used for intracoronary vasodilation. </a:t>
            </a:r>
          </a:p>
          <a:p>
            <a:pPr>
              <a:buFont typeface="Wingdings" panose="05000000000000000000" pitchFamily="2" charset="2"/>
              <a:buChar char="Ø"/>
            </a:pPr>
            <a:r>
              <a:rPr lang="en-IN" dirty="0" smtClean="0"/>
              <a:t>It causes vascular smooth muscle relaxation by inhibiting </a:t>
            </a:r>
            <a:r>
              <a:rPr lang="en-IN" dirty="0" err="1" smtClean="0"/>
              <a:t>phosphodiesterase</a:t>
            </a:r>
            <a:r>
              <a:rPr lang="en-IN" dirty="0" smtClean="0"/>
              <a:t> and increasing camp. </a:t>
            </a:r>
          </a:p>
          <a:p>
            <a:pPr>
              <a:buFont typeface="Wingdings" panose="05000000000000000000" pitchFamily="2" charset="2"/>
              <a:buChar char="Ø"/>
            </a:pPr>
            <a:r>
              <a:rPr lang="en-IN" dirty="0" smtClean="0"/>
              <a:t>Following bolus injection, it has a rapid onset of action, but the vasodilation is more prolonged than after adenosine (approximately 2 minutes)</a:t>
            </a:r>
          </a:p>
          <a:p>
            <a:pPr>
              <a:buFont typeface="Wingdings" panose="05000000000000000000" pitchFamily="2" charset="2"/>
              <a:buChar char="Ø"/>
            </a:pPr>
            <a:r>
              <a:rPr lang="en-IN" dirty="0" smtClean="0"/>
              <a:t> Its actions are independent of the endothelium</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57</a:t>
            </a:fld>
            <a:endParaRPr lang="en-IN"/>
          </a:p>
        </p:txBody>
      </p:sp>
    </p:spTree>
    <p:extLst>
      <p:ext uri="{BB962C8B-B14F-4D97-AF65-F5344CB8AC3E}">
        <p14:creationId xmlns:p14="http://schemas.microsoft.com/office/powerpoint/2010/main" val="40666183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General concepts of coronary flow regulation for the left ventricle apply to the right ventricle</a:t>
            </a:r>
          </a:p>
          <a:p>
            <a:r>
              <a:rPr lang="en-IN" dirty="0" smtClean="0"/>
              <a:t>There are differences related to the extent of the right coronary artery supply to the right ventricular free wall</a:t>
            </a:r>
          </a:p>
          <a:p>
            <a:r>
              <a:rPr lang="en-IN" dirty="0" smtClean="0"/>
              <a:t>Arterial pressure supplying the right coronary substantially exceeds right ventricular pressure, minimizing the compressive determinants of coronary reserve. </a:t>
            </a:r>
          </a:p>
          <a:p>
            <a:r>
              <a:rPr lang="en-IN" dirty="0" smtClean="0"/>
              <a:t>Right ventricular oxygen consumption is lower than that in the left ventricle, and coronary venous oxygen saturations are higher than in the left coronary circulation. </a:t>
            </a:r>
          </a:p>
          <a:p>
            <a:r>
              <a:rPr lang="en-IN" dirty="0" smtClean="0"/>
              <a:t>Because there is considerable oxygen extraction reserve, coronary flow decreases as pressure is reduced and oxygen delivery is maintained by increased extraction. </a:t>
            </a:r>
          </a:p>
          <a:p>
            <a:r>
              <a:rPr lang="en-IN" dirty="0" smtClean="0"/>
              <a:t>These differences appear specific to the right ventricular free wall. </a:t>
            </a:r>
          </a:p>
          <a:p>
            <a:r>
              <a:rPr lang="en-IN" dirty="0" smtClean="0"/>
              <a:t>In humans, in whom the right coronary artery is dominant and supplies a large amount of the inferior left ventricle, factors affecting flow regulation to the lv myocardium are likely to predominate</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58</a:t>
            </a:fld>
            <a:endParaRPr lang="en-IN"/>
          </a:p>
        </p:txBody>
      </p:sp>
    </p:spTree>
    <p:extLst>
      <p:ext uri="{BB962C8B-B14F-4D97-AF65-F5344CB8AC3E}">
        <p14:creationId xmlns:p14="http://schemas.microsoft.com/office/powerpoint/2010/main" val="720909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j-lt"/>
              </a:rPr>
              <a:t>Earlier microsphere radionuclide techniques were considered gold standard.</a:t>
            </a:r>
          </a:p>
          <a:p>
            <a:r>
              <a:rPr lang="en-US" dirty="0" smtClean="0">
                <a:latin typeface="+mj-lt"/>
              </a:rPr>
              <a:t>Presently, regional myocardial blood flow can be quantitated non-invasively equally accurately using MRI, CT and PET.</a:t>
            </a:r>
          </a:p>
          <a:p>
            <a:r>
              <a:rPr lang="en-US" dirty="0" smtClean="0">
                <a:latin typeface="+mj-lt"/>
              </a:rPr>
              <a:t>Resting CBF – </a:t>
            </a:r>
          </a:p>
          <a:p>
            <a:pPr>
              <a:buFont typeface="Wingdings" panose="05000000000000000000" pitchFamily="2" charset="2"/>
              <a:buChar char="Ø"/>
            </a:pPr>
            <a:r>
              <a:rPr lang="en-US" dirty="0" smtClean="0">
                <a:latin typeface="+mj-lt"/>
              </a:rPr>
              <a:t>0.7-1ml/min/g</a:t>
            </a:r>
          </a:p>
          <a:p>
            <a:pPr>
              <a:buFont typeface="Wingdings" panose="05000000000000000000" pitchFamily="2" charset="2"/>
              <a:buChar char="Ø"/>
            </a:pPr>
            <a:r>
              <a:rPr lang="en-US" dirty="0" smtClean="0">
                <a:latin typeface="+mj-lt"/>
              </a:rPr>
              <a:t>However a resting CBF gives little information </a:t>
            </a:r>
          </a:p>
          <a:p>
            <a:pPr>
              <a:buFont typeface="Wingdings" panose="05000000000000000000" pitchFamily="2" charset="2"/>
              <a:buChar char="Ø"/>
            </a:pPr>
            <a:r>
              <a:rPr lang="en-US" dirty="0" smtClean="0">
                <a:latin typeface="+mj-lt"/>
              </a:rPr>
              <a:t>This may be normal in HCM, CAD, DCMP </a:t>
            </a:r>
            <a:r>
              <a:rPr lang="en-US" dirty="0" err="1" smtClean="0">
                <a:latin typeface="+mj-lt"/>
              </a:rPr>
              <a:t>etc</a:t>
            </a:r>
            <a:r>
              <a:rPr lang="en-US" dirty="0" smtClean="0">
                <a:latin typeface="+mj-lt"/>
              </a:rPr>
              <a:t> due to inherent “adjusting mechanisms”.</a:t>
            </a:r>
          </a:p>
          <a:p>
            <a:r>
              <a:rPr lang="en-US" dirty="0" smtClean="0">
                <a:latin typeface="+mj-lt"/>
              </a:rPr>
              <a:t>It is the CBF in a “stressed” heart that brings out the true quality of the coronary vasculature</a:t>
            </a:r>
          </a:p>
          <a:p>
            <a:r>
              <a:rPr lang="en-US" dirty="0" smtClean="0">
                <a:latin typeface="+mj-lt"/>
              </a:rPr>
              <a:t>“STRESS” – </a:t>
            </a:r>
            <a:r>
              <a:rPr lang="en-US" i="1" dirty="0" smtClean="0">
                <a:latin typeface="+mj-lt"/>
              </a:rPr>
              <a:t>Pharmacological   /  Physiological</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59</a:t>
            </a:fld>
            <a:endParaRPr lang="en-IN"/>
          </a:p>
        </p:txBody>
      </p:sp>
    </p:spTree>
    <p:extLst>
      <p:ext uri="{BB962C8B-B14F-4D97-AF65-F5344CB8AC3E}">
        <p14:creationId xmlns:p14="http://schemas.microsoft.com/office/powerpoint/2010/main" val="216685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ability to increase flow above resting values in response to pharmacologic vasodilation</a:t>
            </a:r>
          </a:p>
          <a:p>
            <a:r>
              <a:rPr lang="en-IN" dirty="0" smtClean="0"/>
              <a:t>Flow in the maximally </a:t>
            </a:r>
            <a:r>
              <a:rPr lang="en-IN" dirty="0" err="1" smtClean="0"/>
              <a:t>vasodilated</a:t>
            </a:r>
            <a:r>
              <a:rPr lang="en-IN" dirty="0" smtClean="0"/>
              <a:t> heart is dependent on coronary arterial pressure</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7</a:t>
            </a:fld>
            <a:endParaRPr lang="en-IN"/>
          </a:p>
        </p:txBody>
      </p:sp>
    </p:spTree>
    <p:extLst>
      <p:ext uri="{BB962C8B-B14F-4D97-AF65-F5344CB8AC3E}">
        <p14:creationId xmlns:p14="http://schemas.microsoft.com/office/powerpoint/2010/main" val="3088195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j-lt"/>
              </a:rPr>
              <a:t>Collaterals develop as a result of </a:t>
            </a:r>
            <a:r>
              <a:rPr lang="en-US" sz="1200" dirty="0" err="1" smtClean="0">
                <a:latin typeface="+mj-lt"/>
              </a:rPr>
              <a:t>arteriogenesis</a:t>
            </a:r>
            <a:r>
              <a:rPr lang="en-US" sz="1200" dirty="0" smtClean="0">
                <a:latin typeface="+mj-lt"/>
              </a:rPr>
              <a:t> promoted by a chronic coronary occlusion that causes a pressure gradient between the proximal and distal beds in a serial direction</a:t>
            </a:r>
          </a:p>
          <a:p>
            <a:endParaRPr lang="en-US" sz="1200" dirty="0" smtClean="0">
              <a:latin typeface="+mj-lt"/>
            </a:endParaRPr>
          </a:p>
          <a:p>
            <a:r>
              <a:rPr lang="en-US" sz="1200" dirty="0" smtClean="0">
                <a:latin typeface="+mj-lt"/>
              </a:rPr>
              <a:t>Shear stress acts on preexisting collaterals &lt; 200µm</a:t>
            </a:r>
          </a:p>
          <a:p>
            <a:r>
              <a:rPr lang="en-US" sz="1200" dirty="0" smtClean="0">
                <a:latin typeface="+mj-lt"/>
              </a:rPr>
              <a:t>Growth factors (VEGF) – NO mediated</a:t>
            </a:r>
          </a:p>
          <a:p>
            <a:endParaRPr lang="en-US" sz="1200" dirty="0" smtClean="0">
              <a:latin typeface="+mj-lt"/>
            </a:endParaRPr>
          </a:p>
          <a:p>
            <a:r>
              <a:rPr lang="en-US" sz="1200" dirty="0" smtClean="0">
                <a:latin typeface="+mj-lt"/>
              </a:rPr>
              <a:t>Capillaries in ischemic region proliferate– little impact on perfusion </a:t>
            </a:r>
          </a:p>
          <a:p>
            <a:endParaRPr lang="en-US" sz="1200" dirty="0" smtClean="0">
              <a:latin typeface="+mj-lt"/>
            </a:endParaRPr>
          </a:p>
          <a:p>
            <a:r>
              <a:rPr lang="en-US" sz="1200" dirty="0" smtClean="0">
                <a:latin typeface="+mj-lt"/>
              </a:rPr>
              <a:t>Tremendous individual variability in the development and function of collaterals.</a:t>
            </a:r>
          </a:p>
          <a:p>
            <a:r>
              <a:rPr lang="en-US" sz="1200" dirty="0" smtClean="0">
                <a:latin typeface="+mj-lt"/>
              </a:rPr>
              <a:t>A sudden thrombosis developing in a chronic critical stenosis may still be minimally destructive – RECRUITABLE COLLATERALS</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60</a:t>
            </a:fld>
            <a:endParaRPr lang="en-IN"/>
          </a:p>
        </p:txBody>
      </p:sp>
    </p:spTree>
    <p:extLst>
      <p:ext uri="{BB962C8B-B14F-4D97-AF65-F5344CB8AC3E}">
        <p14:creationId xmlns:p14="http://schemas.microsoft.com/office/powerpoint/2010/main" val="382550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a:spcBef>
                <a:spcPts val="1000"/>
              </a:spcBef>
            </a:pPr>
            <a:r>
              <a:rPr lang="en-IN" sz="3000" dirty="0" smtClean="0"/>
              <a:t>Diastolic time for </a:t>
            </a:r>
            <a:r>
              <a:rPr lang="en-IN" sz="3000" dirty="0" err="1" smtClean="0"/>
              <a:t>subendocardial</a:t>
            </a:r>
            <a:r>
              <a:rPr lang="en-IN" sz="3000" dirty="0" smtClean="0"/>
              <a:t> perfusion is decreased (tachycardia)</a:t>
            </a:r>
          </a:p>
          <a:p>
            <a:pPr marL="228600" lvl="1">
              <a:spcBef>
                <a:spcPts val="1000"/>
              </a:spcBef>
            </a:pPr>
            <a:r>
              <a:rPr lang="en-IN" sz="3000" dirty="0" smtClean="0"/>
              <a:t>Compressive determinants of diastolic perfusion (preload) increased</a:t>
            </a:r>
          </a:p>
          <a:p>
            <a:r>
              <a:rPr lang="en-IN" sz="3000" dirty="0" smtClean="0"/>
              <a:t>Anything that increases resting flow, including increases in the hemodynamic determinants of oxygen consumption </a:t>
            </a:r>
          </a:p>
          <a:p>
            <a:pPr>
              <a:buFont typeface="Wingdings" panose="05000000000000000000" pitchFamily="2" charset="2"/>
              <a:buChar char="Ø"/>
            </a:pPr>
            <a:r>
              <a:rPr lang="en-IN" sz="3000" dirty="0" smtClean="0"/>
              <a:t>Systolic pressure</a:t>
            </a:r>
          </a:p>
          <a:p>
            <a:pPr>
              <a:buFont typeface="Wingdings" panose="05000000000000000000" pitchFamily="2" charset="2"/>
              <a:buChar char="Ø"/>
            </a:pPr>
            <a:r>
              <a:rPr lang="en-IN" sz="3000" dirty="0" smtClean="0"/>
              <a:t>Heart rate</a:t>
            </a:r>
          </a:p>
          <a:p>
            <a:pPr>
              <a:buFont typeface="Wingdings" panose="05000000000000000000" pitchFamily="2" charset="2"/>
              <a:buChar char="Ø"/>
            </a:pPr>
            <a:r>
              <a:rPr lang="en-IN" sz="3000" dirty="0" smtClean="0"/>
              <a:t>Contractility</a:t>
            </a:r>
          </a:p>
          <a:p>
            <a:r>
              <a:rPr lang="en-IN" sz="3000" dirty="0" smtClean="0"/>
              <a:t>Reductions in arterial oxygen supply </a:t>
            </a:r>
          </a:p>
          <a:p>
            <a:pPr>
              <a:buFont typeface="Wingdings" panose="05000000000000000000" pitchFamily="2" charset="2"/>
              <a:buChar char="Ø"/>
            </a:pPr>
            <a:r>
              <a:rPr lang="en-IN" sz="3000" dirty="0" smtClean="0"/>
              <a:t>Anaemia</a:t>
            </a:r>
          </a:p>
          <a:p>
            <a:pPr>
              <a:buFont typeface="Wingdings" panose="05000000000000000000" pitchFamily="2" charset="2"/>
              <a:buChar char="Ø"/>
            </a:pPr>
            <a:r>
              <a:rPr lang="en-IN" sz="3000" dirty="0" smtClean="0"/>
              <a:t>Hypoxia</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8</a:t>
            </a:fld>
            <a:endParaRPr lang="en-IN"/>
          </a:p>
        </p:txBody>
      </p:sp>
    </p:spTree>
    <p:extLst>
      <p:ext uri="{BB962C8B-B14F-4D97-AF65-F5344CB8AC3E}">
        <p14:creationId xmlns:p14="http://schemas.microsoft.com/office/powerpoint/2010/main" val="1521493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Thus, circumstances can develop that precipitate </a:t>
            </a:r>
            <a:r>
              <a:rPr lang="en-IN" dirty="0" err="1" smtClean="0"/>
              <a:t>subendocardial</a:t>
            </a:r>
            <a:r>
              <a:rPr lang="en-IN" dirty="0" smtClean="0"/>
              <a:t> ischemia in the presence of normal coronary arteries</a:t>
            </a:r>
          </a:p>
          <a:p>
            <a:r>
              <a:rPr lang="en-IN" dirty="0" smtClean="0"/>
              <a:t>Although initial studies have suggested that the lower pressure limit of </a:t>
            </a:r>
            <a:r>
              <a:rPr lang="en-IN" dirty="0" err="1" smtClean="0"/>
              <a:t>autoregulation</a:t>
            </a:r>
            <a:r>
              <a:rPr lang="en-IN" dirty="0" smtClean="0"/>
              <a:t> is 70 mm hg, studies in conscious dogs in the basal state have shown that coronary flow can be </a:t>
            </a:r>
            <a:r>
              <a:rPr lang="en-IN" dirty="0" err="1" smtClean="0"/>
              <a:t>autoregulated</a:t>
            </a:r>
            <a:r>
              <a:rPr lang="en-IN" dirty="0" smtClean="0"/>
              <a:t> to mean coronary pressures as low as 40 mm hg (diastolic pressures of 30 mm hg)</a:t>
            </a:r>
          </a:p>
          <a:p>
            <a:r>
              <a:rPr lang="en-IN" dirty="0" smtClean="0"/>
              <a:t>These coronary pressure levels are similar to those recorded in humans without symptoms of ischemia, distal to chronic coronary occlusions, using pressure wire </a:t>
            </a:r>
            <a:r>
              <a:rPr lang="en-IN" dirty="0" err="1" smtClean="0"/>
              <a:t>micromanometers</a:t>
            </a:r>
            <a:r>
              <a:rPr lang="en-IN" dirty="0" smtClean="0"/>
              <a:t>. </a:t>
            </a:r>
          </a:p>
          <a:p>
            <a:r>
              <a:rPr lang="en-IN" dirty="0" smtClean="0"/>
              <a:t>The lower </a:t>
            </a:r>
            <a:r>
              <a:rPr lang="en-IN" dirty="0" err="1" smtClean="0"/>
              <a:t>autoregulatory</a:t>
            </a:r>
            <a:r>
              <a:rPr lang="en-IN" dirty="0" smtClean="0"/>
              <a:t> pressure limit increases during tachycardia because of an increase in flow requirements, as well as a reduction in the time available for perfusion</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9</a:t>
            </a:fld>
            <a:endParaRPr lang="en-IN"/>
          </a:p>
        </p:txBody>
      </p:sp>
    </p:spTree>
    <p:extLst>
      <p:ext uri="{BB962C8B-B14F-4D97-AF65-F5344CB8AC3E}">
        <p14:creationId xmlns:p14="http://schemas.microsoft.com/office/powerpoint/2010/main" val="192323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smtClean="0"/>
              <a:t>Subendocardial</a:t>
            </a:r>
            <a:r>
              <a:rPr lang="en-IN" dirty="0" smtClean="0"/>
              <a:t> flow primarily occurs in diastole and begins to decrease below a mean coronary pressure of 40 mm Hg.</a:t>
            </a:r>
            <a:endParaRPr lang="en-IN" baseline="30000" dirty="0" smtClean="0"/>
          </a:p>
          <a:p>
            <a:r>
              <a:rPr lang="en-IN" dirty="0" smtClean="0"/>
              <a:t>In contrast, </a:t>
            </a:r>
            <a:r>
              <a:rPr lang="en-IN" dirty="0" err="1" smtClean="0"/>
              <a:t>subepicardial</a:t>
            </a:r>
            <a:r>
              <a:rPr lang="en-IN" dirty="0" smtClean="0"/>
              <a:t> flow occurs throughout the cardiac cycle and is maintained until coronary pressure falls below 25 mm Hg. </a:t>
            </a:r>
          </a:p>
          <a:p>
            <a:r>
              <a:rPr lang="en-IN" dirty="0" smtClean="0"/>
              <a:t>This difference arises from increased oxygen consumption in the </a:t>
            </a:r>
            <a:r>
              <a:rPr lang="en-IN" dirty="0" err="1" smtClean="0"/>
              <a:t>subendocardium</a:t>
            </a:r>
            <a:r>
              <a:rPr lang="en-IN" dirty="0" smtClean="0"/>
              <a:t>, requiring a higher resting flow level, as well as the more pronounced effects of systolic contraction on </a:t>
            </a:r>
            <a:r>
              <a:rPr lang="en-IN" dirty="0" err="1" smtClean="0"/>
              <a:t>subendocardial</a:t>
            </a:r>
            <a:r>
              <a:rPr lang="en-IN" dirty="0" smtClean="0"/>
              <a:t> vasodilator reserve. </a:t>
            </a:r>
          </a:p>
          <a:p>
            <a:r>
              <a:rPr lang="en-IN" dirty="0" smtClean="0"/>
              <a:t>The </a:t>
            </a:r>
            <a:r>
              <a:rPr lang="en-IN" dirty="0" err="1" smtClean="0"/>
              <a:t>transmural</a:t>
            </a:r>
            <a:r>
              <a:rPr lang="en-IN" dirty="0" smtClean="0"/>
              <a:t> difference in the lower </a:t>
            </a:r>
            <a:r>
              <a:rPr lang="en-IN" dirty="0" err="1" smtClean="0"/>
              <a:t>autoregulatory</a:t>
            </a:r>
            <a:r>
              <a:rPr lang="en-IN" dirty="0" smtClean="0"/>
              <a:t> pressure limit results in vulnerability of the </a:t>
            </a:r>
            <a:r>
              <a:rPr lang="en-IN" dirty="0" err="1" smtClean="0"/>
              <a:t>subendocardium</a:t>
            </a:r>
            <a:r>
              <a:rPr lang="en-IN" dirty="0" smtClean="0"/>
              <a:t> to ischemia in the presence of a coronary stenosis. </a:t>
            </a:r>
          </a:p>
          <a:p>
            <a:endParaRPr lang="en-IN" dirty="0"/>
          </a:p>
        </p:txBody>
      </p:sp>
      <p:sp>
        <p:nvSpPr>
          <p:cNvPr id="4" name="Slide Number Placeholder 3"/>
          <p:cNvSpPr>
            <a:spLocks noGrp="1"/>
          </p:cNvSpPr>
          <p:nvPr>
            <p:ph type="sldNum" sz="quarter" idx="10"/>
          </p:nvPr>
        </p:nvSpPr>
        <p:spPr/>
        <p:txBody>
          <a:bodyPr/>
          <a:lstStyle/>
          <a:p>
            <a:fld id="{89DCA141-D2BE-4E46-B08C-890A86F7CC63}" type="slidenum">
              <a:rPr lang="en-IN" smtClean="0"/>
              <a:t>10</a:t>
            </a:fld>
            <a:endParaRPr lang="en-IN"/>
          </a:p>
        </p:txBody>
      </p:sp>
    </p:spTree>
    <p:extLst>
      <p:ext uri="{BB962C8B-B14F-4D97-AF65-F5344CB8AC3E}">
        <p14:creationId xmlns:p14="http://schemas.microsoft.com/office/powerpoint/2010/main" val="215542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illustrates important </a:t>
            </a:r>
            <a:r>
              <a:rPr lang="en-IN" dirty="0" err="1" smtClean="0"/>
              <a:t>transmural</a:t>
            </a:r>
            <a:r>
              <a:rPr lang="en-IN" dirty="0" smtClean="0"/>
              <a:t> variations in the lower </a:t>
            </a:r>
            <a:r>
              <a:rPr lang="en-IN" dirty="0" err="1" smtClean="0"/>
              <a:t>autoregulatory</a:t>
            </a:r>
            <a:r>
              <a:rPr lang="en-IN" dirty="0" smtClean="0"/>
              <a:t> pressure limit, which result in increased vulnerability of the </a:t>
            </a:r>
            <a:r>
              <a:rPr lang="en-IN" dirty="0" err="1" smtClean="0"/>
              <a:t>subendocardium</a:t>
            </a:r>
            <a:r>
              <a:rPr lang="en-IN" dirty="0" smtClean="0"/>
              <a:t> to ischemia.</a:t>
            </a:r>
          </a:p>
          <a:p>
            <a:r>
              <a:rPr lang="en-IN" dirty="0" err="1" smtClean="0"/>
              <a:t>Transmural</a:t>
            </a:r>
            <a:r>
              <a:rPr lang="en-IN" dirty="0" smtClean="0"/>
              <a:t> variations in coronary </a:t>
            </a:r>
            <a:r>
              <a:rPr lang="en-IN" dirty="0" err="1" smtClean="0"/>
              <a:t>autoregulation</a:t>
            </a:r>
            <a:r>
              <a:rPr lang="en-IN" dirty="0" smtClean="0"/>
              <a:t> and myocardial metabolism. </a:t>
            </a:r>
          </a:p>
          <a:p>
            <a:r>
              <a:rPr lang="en-IN" dirty="0" smtClean="0"/>
              <a:t>Increased vulnerability of the </a:t>
            </a:r>
            <a:r>
              <a:rPr lang="en-IN" dirty="0" err="1" smtClean="0"/>
              <a:t>subendocardium</a:t>
            </a:r>
            <a:r>
              <a:rPr lang="en-IN" dirty="0" smtClean="0"/>
              <a:t> versus </a:t>
            </a:r>
            <a:r>
              <a:rPr lang="en-IN" dirty="0" err="1" smtClean="0"/>
              <a:t>subepicardium</a:t>
            </a:r>
            <a:r>
              <a:rPr lang="en-IN" dirty="0" smtClean="0"/>
              <a:t> to ischemia reflects the fact that </a:t>
            </a:r>
            <a:r>
              <a:rPr lang="en-IN" dirty="0" err="1" smtClean="0"/>
              <a:t>autoregulation</a:t>
            </a:r>
            <a:r>
              <a:rPr lang="en-IN" dirty="0" smtClean="0"/>
              <a:t> is exhausted at a higher coronary pressure (40 versus 25 mm Hg). </a:t>
            </a:r>
          </a:p>
          <a:p>
            <a:r>
              <a:rPr lang="en-IN" dirty="0" smtClean="0"/>
              <a:t>This is the result of increased resting flow and oxygen consumption in the </a:t>
            </a:r>
            <a:r>
              <a:rPr lang="en-IN" dirty="0" err="1" smtClean="0"/>
              <a:t>subendocardium</a:t>
            </a:r>
            <a:r>
              <a:rPr lang="en-IN" dirty="0" smtClean="0"/>
              <a:t> and an increased sensitivity to systolic compressive effects, because </a:t>
            </a:r>
            <a:r>
              <a:rPr lang="en-IN" dirty="0" err="1" smtClean="0"/>
              <a:t>subendocardial</a:t>
            </a:r>
            <a:r>
              <a:rPr lang="en-IN" dirty="0" smtClean="0"/>
              <a:t> flow only occurs during diastole. </a:t>
            </a:r>
          </a:p>
          <a:p>
            <a:r>
              <a:rPr lang="en-IN" dirty="0" err="1" smtClean="0"/>
              <a:t>Subendocardial</a:t>
            </a:r>
            <a:r>
              <a:rPr lang="en-IN" dirty="0" smtClean="0"/>
              <a:t> vessels become maximally </a:t>
            </a:r>
            <a:r>
              <a:rPr lang="en-IN" dirty="0" err="1" smtClean="0"/>
              <a:t>vasodilated</a:t>
            </a:r>
            <a:r>
              <a:rPr lang="en-IN" dirty="0" smtClean="0"/>
              <a:t> before those in the </a:t>
            </a:r>
            <a:r>
              <a:rPr lang="en-IN" dirty="0" err="1" smtClean="0"/>
              <a:t>subepicardium</a:t>
            </a:r>
            <a:r>
              <a:rPr lang="en-IN" dirty="0" smtClean="0"/>
              <a:t> as coronary artery pressure is reduced. </a:t>
            </a:r>
          </a:p>
          <a:p>
            <a:r>
              <a:rPr lang="en-IN" dirty="0" smtClean="0"/>
              <a:t>These </a:t>
            </a:r>
            <a:r>
              <a:rPr lang="en-IN" dirty="0" err="1" smtClean="0"/>
              <a:t>transmural</a:t>
            </a:r>
            <a:r>
              <a:rPr lang="en-IN" dirty="0" smtClean="0"/>
              <a:t> differences can be increased further during tachycardia or during conditions with elevated preload, which reduce maximum </a:t>
            </a:r>
            <a:r>
              <a:rPr lang="en-IN" dirty="0" err="1" smtClean="0"/>
              <a:t>subendocardial</a:t>
            </a:r>
            <a:r>
              <a:rPr lang="en-IN" dirty="0" smtClean="0"/>
              <a:t> perfusion</a:t>
            </a:r>
          </a:p>
          <a:p>
            <a:pPr marL="0" marR="0" indent="0" algn="l" defTabSz="914400" rtl="0" eaLnBrk="1" fontAlgn="auto" latinLnBrk="0" hangingPunct="1">
              <a:lnSpc>
                <a:spcPct val="100000"/>
              </a:lnSpc>
              <a:spcBef>
                <a:spcPts val="0"/>
              </a:spcBef>
              <a:spcAft>
                <a:spcPts val="0"/>
              </a:spcAft>
              <a:buClrTx/>
              <a:buSzTx/>
              <a:buFontTx/>
              <a:buNone/>
              <a:tabLst/>
              <a:defRPr/>
            </a:pPr>
            <a:endParaRPr lang="en-IN" baseline="30000" dirty="0" smtClean="0"/>
          </a:p>
        </p:txBody>
      </p:sp>
      <p:sp>
        <p:nvSpPr>
          <p:cNvPr id="4" name="Slide Number Placeholder 3"/>
          <p:cNvSpPr>
            <a:spLocks noGrp="1"/>
          </p:cNvSpPr>
          <p:nvPr>
            <p:ph type="sldNum" sz="quarter" idx="10"/>
          </p:nvPr>
        </p:nvSpPr>
        <p:spPr/>
        <p:txBody>
          <a:bodyPr/>
          <a:lstStyle/>
          <a:p>
            <a:fld id="{89DCA141-D2BE-4E46-B08C-890A86F7CC63}" type="slidenum">
              <a:rPr lang="en-IN" smtClean="0"/>
              <a:t>11</a:t>
            </a:fld>
            <a:endParaRPr lang="en-IN"/>
          </a:p>
        </p:txBody>
      </p:sp>
    </p:spTree>
    <p:extLst>
      <p:ext uri="{BB962C8B-B14F-4D97-AF65-F5344CB8AC3E}">
        <p14:creationId xmlns:p14="http://schemas.microsoft.com/office/powerpoint/2010/main" val="8936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701CE89-765A-4C86-95DF-D6ADDBE78152}" type="datetimeFigureOut">
              <a:rPr lang="en-IN" smtClean="0"/>
              <a:t>01-03-2016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C83EAE-3253-4BAA-BDF3-BBFE3E3369ED}" type="slidenum">
              <a:rPr lang="en-IN" smtClean="0"/>
              <a:t>‹#›</a:t>
            </a:fld>
            <a:endParaRPr lang="en-IN"/>
          </a:p>
        </p:txBody>
      </p:sp>
    </p:spTree>
    <p:extLst>
      <p:ext uri="{BB962C8B-B14F-4D97-AF65-F5344CB8AC3E}">
        <p14:creationId xmlns:p14="http://schemas.microsoft.com/office/powerpoint/2010/main" val="375167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701CE89-765A-4C86-95DF-D6ADDBE78152}" type="datetimeFigureOut">
              <a:rPr lang="en-IN" smtClean="0"/>
              <a:t>01-03-2016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C83EAE-3253-4BAA-BDF3-BBFE3E3369ED}" type="slidenum">
              <a:rPr lang="en-IN" smtClean="0"/>
              <a:t>‹#›</a:t>
            </a:fld>
            <a:endParaRPr lang="en-IN"/>
          </a:p>
        </p:txBody>
      </p:sp>
    </p:spTree>
    <p:extLst>
      <p:ext uri="{BB962C8B-B14F-4D97-AF65-F5344CB8AC3E}">
        <p14:creationId xmlns:p14="http://schemas.microsoft.com/office/powerpoint/2010/main" val="79958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701CE89-765A-4C86-95DF-D6ADDBE78152}" type="datetimeFigureOut">
              <a:rPr lang="en-IN" smtClean="0"/>
              <a:t>01-03-2016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C83EAE-3253-4BAA-BDF3-BBFE3E3369ED}" type="slidenum">
              <a:rPr lang="en-IN" smtClean="0"/>
              <a:t>‹#›</a:t>
            </a:fld>
            <a:endParaRPr lang="en-IN"/>
          </a:p>
        </p:txBody>
      </p:sp>
    </p:spTree>
    <p:extLst>
      <p:ext uri="{BB962C8B-B14F-4D97-AF65-F5344CB8AC3E}">
        <p14:creationId xmlns:p14="http://schemas.microsoft.com/office/powerpoint/2010/main" val="127108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701CE89-765A-4C86-95DF-D6ADDBE78152}" type="datetimeFigureOut">
              <a:rPr lang="en-IN" smtClean="0"/>
              <a:t>01-03-2016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C83EAE-3253-4BAA-BDF3-BBFE3E3369ED}" type="slidenum">
              <a:rPr lang="en-IN" smtClean="0"/>
              <a:t>‹#›</a:t>
            </a:fld>
            <a:endParaRPr lang="en-IN"/>
          </a:p>
        </p:txBody>
      </p:sp>
    </p:spTree>
    <p:extLst>
      <p:ext uri="{BB962C8B-B14F-4D97-AF65-F5344CB8AC3E}">
        <p14:creationId xmlns:p14="http://schemas.microsoft.com/office/powerpoint/2010/main" val="210814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1CE89-765A-4C86-95DF-D6ADDBE78152}" type="datetimeFigureOut">
              <a:rPr lang="en-IN" smtClean="0"/>
              <a:t>01-03-2016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C83EAE-3253-4BAA-BDF3-BBFE3E3369ED}" type="slidenum">
              <a:rPr lang="en-IN" smtClean="0"/>
              <a:t>‹#›</a:t>
            </a:fld>
            <a:endParaRPr lang="en-IN"/>
          </a:p>
        </p:txBody>
      </p:sp>
    </p:spTree>
    <p:extLst>
      <p:ext uri="{BB962C8B-B14F-4D97-AF65-F5344CB8AC3E}">
        <p14:creationId xmlns:p14="http://schemas.microsoft.com/office/powerpoint/2010/main" val="251183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701CE89-765A-4C86-95DF-D6ADDBE78152}" type="datetimeFigureOut">
              <a:rPr lang="en-IN" smtClean="0"/>
              <a:t>01-03-2016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C83EAE-3253-4BAA-BDF3-BBFE3E3369ED}" type="slidenum">
              <a:rPr lang="en-IN" smtClean="0"/>
              <a:t>‹#›</a:t>
            </a:fld>
            <a:endParaRPr lang="en-IN"/>
          </a:p>
        </p:txBody>
      </p:sp>
    </p:spTree>
    <p:extLst>
      <p:ext uri="{BB962C8B-B14F-4D97-AF65-F5344CB8AC3E}">
        <p14:creationId xmlns:p14="http://schemas.microsoft.com/office/powerpoint/2010/main" val="344746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701CE89-765A-4C86-95DF-D6ADDBE78152}" type="datetimeFigureOut">
              <a:rPr lang="en-IN" smtClean="0"/>
              <a:t>01-03-2016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3C83EAE-3253-4BAA-BDF3-BBFE3E3369ED}" type="slidenum">
              <a:rPr lang="en-IN" smtClean="0"/>
              <a:t>‹#›</a:t>
            </a:fld>
            <a:endParaRPr lang="en-IN"/>
          </a:p>
        </p:txBody>
      </p:sp>
    </p:spTree>
    <p:extLst>
      <p:ext uri="{BB962C8B-B14F-4D97-AF65-F5344CB8AC3E}">
        <p14:creationId xmlns:p14="http://schemas.microsoft.com/office/powerpoint/2010/main" val="29785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701CE89-765A-4C86-95DF-D6ADDBE78152}" type="datetimeFigureOut">
              <a:rPr lang="en-IN" smtClean="0"/>
              <a:t>01-03-2016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3C83EAE-3253-4BAA-BDF3-BBFE3E3369ED}" type="slidenum">
              <a:rPr lang="en-IN" smtClean="0"/>
              <a:t>‹#›</a:t>
            </a:fld>
            <a:endParaRPr lang="en-IN"/>
          </a:p>
        </p:txBody>
      </p:sp>
    </p:spTree>
    <p:extLst>
      <p:ext uri="{BB962C8B-B14F-4D97-AF65-F5344CB8AC3E}">
        <p14:creationId xmlns:p14="http://schemas.microsoft.com/office/powerpoint/2010/main" val="1941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1CE89-765A-4C86-95DF-D6ADDBE78152}" type="datetimeFigureOut">
              <a:rPr lang="en-IN" smtClean="0"/>
              <a:t>01-03-2016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3C83EAE-3253-4BAA-BDF3-BBFE3E3369ED}" type="slidenum">
              <a:rPr lang="en-IN" smtClean="0"/>
              <a:t>‹#›</a:t>
            </a:fld>
            <a:endParaRPr lang="en-IN"/>
          </a:p>
        </p:txBody>
      </p:sp>
    </p:spTree>
    <p:extLst>
      <p:ext uri="{BB962C8B-B14F-4D97-AF65-F5344CB8AC3E}">
        <p14:creationId xmlns:p14="http://schemas.microsoft.com/office/powerpoint/2010/main" val="134874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1CE89-765A-4C86-95DF-D6ADDBE78152}" type="datetimeFigureOut">
              <a:rPr lang="en-IN" smtClean="0"/>
              <a:t>01-03-2016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C83EAE-3253-4BAA-BDF3-BBFE3E3369ED}" type="slidenum">
              <a:rPr lang="en-IN" smtClean="0"/>
              <a:t>‹#›</a:t>
            </a:fld>
            <a:endParaRPr lang="en-IN"/>
          </a:p>
        </p:txBody>
      </p:sp>
    </p:spTree>
    <p:extLst>
      <p:ext uri="{BB962C8B-B14F-4D97-AF65-F5344CB8AC3E}">
        <p14:creationId xmlns:p14="http://schemas.microsoft.com/office/powerpoint/2010/main" val="266474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1CE89-765A-4C86-95DF-D6ADDBE78152}" type="datetimeFigureOut">
              <a:rPr lang="en-IN" smtClean="0"/>
              <a:t>01-03-2016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C83EAE-3253-4BAA-BDF3-BBFE3E3369ED}" type="slidenum">
              <a:rPr lang="en-IN" smtClean="0"/>
              <a:t>‹#›</a:t>
            </a:fld>
            <a:endParaRPr lang="en-IN"/>
          </a:p>
        </p:txBody>
      </p:sp>
    </p:spTree>
    <p:extLst>
      <p:ext uri="{BB962C8B-B14F-4D97-AF65-F5344CB8AC3E}">
        <p14:creationId xmlns:p14="http://schemas.microsoft.com/office/powerpoint/2010/main" val="70142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1CE89-765A-4C86-95DF-D6ADDBE78152}" type="datetimeFigureOut">
              <a:rPr lang="en-IN" smtClean="0"/>
              <a:t>01-03-2016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83EAE-3253-4BAA-BDF3-BBFE3E3369ED}" type="slidenum">
              <a:rPr lang="en-IN" smtClean="0"/>
              <a:t>‹#›</a:t>
            </a:fld>
            <a:endParaRPr lang="en-IN"/>
          </a:p>
        </p:txBody>
      </p:sp>
    </p:spTree>
    <p:extLst>
      <p:ext uri="{BB962C8B-B14F-4D97-AF65-F5344CB8AC3E}">
        <p14:creationId xmlns:p14="http://schemas.microsoft.com/office/powerpoint/2010/main" val="154800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glow rad="228600">
              <a:schemeClr val="accent5">
                <a:satMod val="175000"/>
                <a:alpha val="40000"/>
              </a:schemeClr>
            </a:glow>
          </a:effectLst>
        </p:spPr>
        <p:txBody>
          <a:bodyPr/>
          <a:lstStyle/>
          <a:p>
            <a:r>
              <a:rPr lang="en-US" dirty="0" smtClean="0">
                <a:solidFill>
                  <a:schemeClr val="tx2">
                    <a:lumMod val="50000"/>
                  </a:schemeClr>
                </a:solidFill>
                <a:latin typeface="Andalus" panose="02020603050405020304" pitchFamily="18" charset="-78"/>
                <a:cs typeface="Andalus" panose="02020603050405020304" pitchFamily="18" charset="-78"/>
              </a:rPr>
              <a:t>Physiology Of Coronary Blood Flow</a:t>
            </a:r>
            <a:endParaRPr lang="en-IN" dirty="0">
              <a:solidFill>
                <a:schemeClr val="tx2">
                  <a:lumMod val="50000"/>
                </a:schemeClr>
              </a:solidFill>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p:txBody>
          <a:bodyPr>
            <a:normAutofit/>
          </a:bodyPr>
          <a:lstStyle/>
          <a:p>
            <a:pPr algn="r"/>
            <a:endParaRPr lang="en-US" sz="4400" dirty="0" smtClean="0"/>
          </a:p>
          <a:p>
            <a:pPr algn="r"/>
            <a:r>
              <a:rPr lang="en-US" sz="4800" dirty="0" err="1" smtClean="0">
                <a:solidFill>
                  <a:srgbClr val="002060"/>
                </a:solidFill>
                <a:latin typeface="Brush Script MT" panose="03060802040406070304" pitchFamily="66" charset="0"/>
              </a:rPr>
              <a:t>Dr</a:t>
            </a:r>
            <a:r>
              <a:rPr lang="en-US" sz="4800" dirty="0" smtClean="0">
                <a:solidFill>
                  <a:srgbClr val="002060"/>
                </a:solidFill>
                <a:latin typeface="Brush Script MT" panose="03060802040406070304" pitchFamily="66" charset="0"/>
              </a:rPr>
              <a:t> </a:t>
            </a:r>
            <a:r>
              <a:rPr lang="en-US" sz="4800" dirty="0" err="1">
                <a:solidFill>
                  <a:srgbClr val="002060"/>
                </a:solidFill>
                <a:latin typeface="Brush Script MT" panose="03060802040406070304" pitchFamily="66" charset="0"/>
              </a:rPr>
              <a:t>S</a:t>
            </a:r>
            <a:r>
              <a:rPr lang="en-US" sz="4800" dirty="0" err="1" smtClean="0">
                <a:solidFill>
                  <a:srgbClr val="002060"/>
                </a:solidFill>
                <a:latin typeface="Brush Script MT" panose="03060802040406070304" pitchFamily="66" charset="0"/>
              </a:rPr>
              <a:t>reekumar</a:t>
            </a:r>
            <a:endParaRPr lang="en-IN" sz="4800" dirty="0">
              <a:solidFill>
                <a:srgbClr val="002060"/>
              </a:solidFill>
              <a:latin typeface="Brush Script MT" panose="03060802040406070304" pitchFamily="66" charset="0"/>
            </a:endParaRPr>
          </a:p>
        </p:txBody>
      </p:sp>
    </p:spTree>
    <p:extLst>
      <p:ext uri="{BB962C8B-B14F-4D97-AF65-F5344CB8AC3E}">
        <p14:creationId xmlns:p14="http://schemas.microsoft.com/office/powerpoint/2010/main" val="1017650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97257" y="324372"/>
            <a:ext cx="5181600" cy="2459771"/>
          </a:xfrm>
        </p:spPr>
        <p:txBody>
          <a:bodyPr>
            <a:normAutofit/>
          </a:bodyPr>
          <a:lstStyle/>
          <a:p>
            <a:r>
              <a:rPr lang="en-IN" dirty="0" err="1" smtClean="0"/>
              <a:t>Subendocardial</a:t>
            </a:r>
            <a:r>
              <a:rPr lang="en-IN" dirty="0" smtClean="0"/>
              <a:t> flow </a:t>
            </a:r>
          </a:p>
          <a:p>
            <a:pPr>
              <a:buFont typeface="Wingdings" panose="05000000000000000000" pitchFamily="2" charset="2"/>
              <a:buChar char="Ø"/>
            </a:pPr>
            <a:endParaRPr lang="en-IN" sz="2400" dirty="0" smtClean="0"/>
          </a:p>
          <a:p>
            <a:pPr>
              <a:buFont typeface="Wingdings" panose="05000000000000000000" pitchFamily="2" charset="2"/>
              <a:buChar char="Ø"/>
            </a:pPr>
            <a:r>
              <a:rPr lang="en-IN" sz="2400" dirty="0" smtClean="0"/>
              <a:t>Primarily occurs in diastole</a:t>
            </a:r>
          </a:p>
          <a:p>
            <a:pPr>
              <a:buFont typeface="Wingdings" panose="05000000000000000000" pitchFamily="2" charset="2"/>
              <a:buChar char="Ø"/>
            </a:pPr>
            <a:r>
              <a:rPr lang="en-IN" sz="2400" dirty="0" smtClean="0"/>
              <a:t>Begins to decrease below a mean coronary pressure of 40 mm hg</a:t>
            </a:r>
            <a:endParaRPr lang="en-IN" sz="2400" baseline="30000" dirty="0" smtClean="0"/>
          </a:p>
        </p:txBody>
      </p:sp>
      <p:sp>
        <p:nvSpPr>
          <p:cNvPr id="5" name="Content Placeholder 4"/>
          <p:cNvSpPr>
            <a:spLocks noGrp="1"/>
          </p:cNvSpPr>
          <p:nvPr>
            <p:ph sz="half" idx="2"/>
          </p:nvPr>
        </p:nvSpPr>
        <p:spPr>
          <a:xfrm>
            <a:off x="6049370" y="338020"/>
            <a:ext cx="5181600" cy="2828261"/>
          </a:xfrm>
        </p:spPr>
        <p:txBody>
          <a:bodyPr>
            <a:normAutofit/>
          </a:bodyPr>
          <a:lstStyle/>
          <a:p>
            <a:r>
              <a:rPr lang="en-IN" dirty="0" err="1" smtClean="0"/>
              <a:t>Subepicardial</a:t>
            </a:r>
            <a:r>
              <a:rPr lang="en-IN" dirty="0" smtClean="0"/>
              <a:t> flow</a:t>
            </a:r>
          </a:p>
          <a:p>
            <a:pPr>
              <a:buFont typeface="Wingdings" panose="05000000000000000000" pitchFamily="2" charset="2"/>
              <a:buChar char="Ø"/>
            </a:pPr>
            <a:endParaRPr lang="en-IN" sz="2400" dirty="0" smtClean="0"/>
          </a:p>
          <a:p>
            <a:pPr>
              <a:buFont typeface="Wingdings" panose="05000000000000000000" pitchFamily="2" charset="2"/>
              <a:buChar char="Ø"/>
            </a:pPr>
            <a:r>
              <a:rPr lang="en-IN" sz="2400" dirty="0" smtClean="0"/>
              <a:t>Occurs throughout the cardiac cycle</a:t>
            </a:r>
          </a:p>
          <a:p>
            <a:pPr>
              <a:buFont typeface="Wingdings" panose="05000000000000000000" pitchFamily="2" charset="2"/>
              <a:buChar char="Ø"/>
            </a:pPr>
            <a:r>
              <a:rPr lang="en-IN" sz="2400" dirty="0" smtClean="0"/>
              <a:t>Maintained until coronary pressure falls below 25 mm hg</a:t>
            </a:r>
          </a:p>
        </p:txBody>
      </p:sp>
      <p:sp>
        <p:nvSpPr>
          <p:cNvPr id="6" name="Rectangle 5"/>
          <p:cNvSpPr/>
          <p:nvPr/>
        </p:nvSpPr>
        <p:spPr>
          <a:xfrm>
            <a:off x="504967" y="2984521"/>
            <a:ext cx="11245756" cy="3293209"/>
          </a:xfrm>
          <a:prstGeom prst="rect">
            <a:avLst/>
          </a:prstGeom>
        </p:spPr>
        <p:txBody>
          <a:bodyPr wrap="square">
            <a:spAutoFit/>
          </a:bodyPr>
          <a:lstStyle/>
          <a:p>
            <a:pPr marL="457200" indent="-457200">
              <a:buFont typeface="Arial" panose="020B0604020202020204" pitchFamily="34" charset="0"/>
              <a:buChar char="•"/>
            </a:pPr>
            <a:r>
              <a:rPr lang="en-IN" sz="2800" dirty="0" smtClean="0"/>
              <a:t>Why this difference ? </a:t>
            </a:r>
          </a:p>
          <a:p>
            <a:pPr marL="914400" lvl="1" indent="-457200">
              <a:buFont typeface="Wingdings" panose="05000000000000000000" pitchFamily="2" charset="2"/>
              <a:buChar char="Ø"/>
            </a:pPr>
            <a:r>
              <a:rPr lang="en-IN" sz="2400" dirty="0" smtClean="0"/>
              <a:t>Increased oxygen consumption in the </a:t>
            </a:r>
            <a:r>
              <a:rPr lang="en-IN" sz="2400" dirty="0" err="1" smtClean="0"/>
              <a:t>subendocardium</a:t>
            </a:r>
            <a:r>
              <a:rPr lang="en-IN" sz="2400" dirty="0" smtClean="0"/>
              <a:t>, requiring a higher resting flow level</a:t>
            </a:r>
          </a:p>
          <a:p>
            <a:pPr marL="914400" lvl="1" indent="-457200">
              <a:buFont typeface="Wingdings" panose="05000000000000000000" pitchFamily="2" charset="2"/>
              <a:buChar char="Ø"/>
            </a:pPr>
            <a:r>
              <a:rPr lang="en-IN" sz="2400" dirty="0" smtClean="0"/>
              <a:t>More pronounced effects of systolic contraction on </a:t>
            </a:r>
            <a:r>
              <a:rPr lang="en-IN" sz="2400" dirty="0" err="1" smtClean="0"/>
              <a:t>subendocardial</a:t>
            </a:r>
            <a:r>
              <a:rPr lang="en-IN" sz="2400" dirty="0" smtClean="0"/>
              <a:t> vasodilator reserve</a:t>
            </a:r>
          </a:p>
          <a:p>
            <a:pPr marL="457200" indent="-457200">
              <a:buFont typeface="Arial" panose="020B0604020202020204" pitchFamily="34" charset="0"/>
              <a:buChar char="•"/>
            </a:pPr>
            <a:r>
              <a:rPr lang="en-IN" sz="2800" dirty="0"/>
              <a:t>V</a:t>
            </a:r>
            <a:r>
              <a:rPr lang="en-IN" sz="2800" dirty="0" smtClean="0"/>
              <a:t>ulnerability of the </a:t>
            </a:r>
            <a:r>
              <a:rPr lang="en-IN" sz="2800" dirty="0" err="1" smtClean="0"/>
              <a:t>subendocardium</a:t>
            </a:r>
            <a:r>
              <a:rPr lang="en-IN" sz="2800" dirty="0" smtClean="0"/>
              <a:t> to ischemia in the presence of a coronary stenosis</a:t>
            </a:r>
          </a:p>
          <a:p>
            <a:pPr lvl="1"/>
            <a:r>
              <a:rPr lang="en-IN" sz="2400" dirty="0" smtClean="0"/>
              <a:t>(The </a:t>
            </a:r>
            <a:r>
              <a:rPr lang="en-IN" sz="2400" dirty="0" err="1"/>
              <a:t>transmural</a:t>
            </a:r>
            <a:r>
              <a:rPr lang="en-IN" sz="2400" dirty="0"/>
              <a:t> difference in the lower </a:t>
            </a:r>
            <a:r>
              <a:rPr lang="en-IN" sz="2400" dirty="0" err="1"/>
              <a:t>autoregulatory</a:t>
            </a:r>
            <a:r>
              <a:rPr lang="en-IN" sz="2400" dirty="0"/>
              <a:t> pressure </a:t>
            </a:r>
            <a:r>
              <a:rPr lang="en-IN" sz="2400" dirty="0" smtClean="0"/>
              <a:t>limit </a:t>
            </a:r>
            <a:r>
              <a:rPr lang="en-IN" sz="2800" dirty="0" smtClean="0"/>
              <a:t>)</a:t>
            </a:r>
            <a:endParaRPr lang="en-IN" sz="2800" dirty="0"/>
          </a:p>
        </p:txBody>
      </p:sp>
    </p:spTree>
    <p:extLst>
      <p:ext uri="{BB962C8B-B14F-4D97-AF65-F5344CB8AC3E}">
        <p14:creationId xmlns:p14="http://schemas.microsoft.com/office/powerpoint/2010/main" val="4231507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stretch>
            <a:fillRect/>
          </a:stretch>
        </p:blipFill>
        <p:spPr>
          <a:xfrm>
            <a:off x="2202691" y="118388"/>
            <a:ext cx="8046777" cy="6589487"/>
          </a:xfrm>
          <a:prstGeom prst="rect">
            <a:avLst/>
          </a:prstGeom>
        </p:spPr>
      </p:pic>
    </p:spTree>
    <p:extLst>
      <p:ext uri="{BB962C8B-B14F-4D97-AF65-F5344CB8AC3E}">
        <p14:creationId xmlns:p14="http://schemas.microsoft.com/office/powerpoint/2010/main" val="1052228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Endothelium-Dependent Modulation of Coronary </a:t>
            </a:r>
            <a:r>
              <a:rPr lang="en-IN" sz="3600" dirty="0" smtClean="0"/>
              <a:t>Tone</a:t>
            </a:r>
            <a:endParaRPr lang="en-IN" sz="3600" dirty="0"/>
          </a:p>
        </p:txBody>
      </p:sp>
      <p:sp>
        <p:nvSpPr>
          <p:cNvPr id="3" name="Content Placeholder 2"/>
          <p:cNvSpPr>
            <a:spLocks noGrp="1"/>
          </p:cNvSpPr>
          <p:nvPr>
            <p:ph idx="1"/>
          </p:nvPr>
        </p:nvSpPr>
        <p:spPr/>
        <p:txBody>
          <a:bodyPr>
            <a:normAutofit lnSpcReduction="10000"/>
          </a:bodyPr>
          <a:lstStyle/>
          <a:p>
            <a:r>
              <a:rPr lang="en-IN" dirty="0" smtClean="0"/>
              <a:t>Epicardial arteries do not contribute significantly to coronary vascular resistance</a:t>
            </a:r>
          </a:p>
          <a:p>
            <a:endParaRPr lang="en-IN" dirty="0" smtClean="0"/>
          </a:p>
          <a:p>
            <a:r>
              <a:rPr lang="en-IN" dirty="0" smtClean="0"/>
              <a:t>Arterial diameter modulated by</a:t>
            </a:r>
          </a:p>
          <a:p>
            <a:pPr lvl="1"/>
            <a:r>
              <a:rPr lang="en-IN" dirty="0" smtClean="0"/>
              <a:t>Paracrine factors</a:t>
            </a:r>
          </a:p>
          <a:p>
            <a:pPr lvl="1"/>
            <a:r>
              <a:rPr lang="en-IN" dirty="0" smtClean="0"/>
              <a:t>Circulating </a:t>
            </a:r>
            <a:r>
              <a:rPr lang="en-IN" dirty="0" err="1" smtClean="0"/>
              <a:t>neurohormonal</a:t>
            </a:r>
            <a:r>
              <a:rPr lang="en-IN" dirty="0" smtClean="0"/>
              <a:t> agonists</a:t>
            </a:r>
          </a:p>
          <a:p>
            <a:pPr lvl="1"/>
            <a:r>
              <a:rPr lang="en-IN" dirty="0" smtClean="0"/>
              <a:t>Neural tone</a:t>
            </a:r>
          </a:p>
          <a:p>
            <a:pPr lvl="1"/>
            <a:r>
              <a:rPr lang="en-IN" dirty="0" smtClean="0"/>
              <a:t>Vascular shear stress (local control)</a:t>
            </a:r>
          </a:p>
          <a:p>
            <a:endParaRPr lang="en-IN" dirty="0" smtClean="0"/>
          </a:p>
          <a:p>
            <a:r>
              <a:rPr lang="en-IN" dirty="0" smtClean="0"/>
              <a:t>The net effect of these agonists -  functional endothelium</a:t>
            </a:r>
          </a:p>
        </p:txBody>
      </p:sp>
    </p:spTree>
    <p:extLst>
      <p:ext uri="{BB962C8B-B14F-4D97-AF65-F5344CB8AC3E}">
        <p14:creationId xmlns:p14="http://schemas.microsoft.com/office/powerpoint/2010/main" val="3002537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r>
              <a:rPr lang="en-IN" sz="2000" b="1" dirty="0"/>
              <a:t>Endothelium-Dependent and Net Direct Effects of Neural Stimulation, Autacoids, and Vasodilators on Coronary Tone in Isolated Conduit and Coronary Resistance Arteries</a:t>
            </a:r>
            <a:endParaRPr lang="en-IN"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143330"/>
              </p:ext>
            </p:extLst>
          </p:nvPr>
        </p:nvGraphicFramePr>
        <p:xfrm>
          <a:off x="838199" y="1079386"/>
          <a:ext cx="10515600" cy="5407660"/>
        </p:xfrm>
        <a:graphic>
          <a:graphicData uri="http://schemas.openxmlformats.org/drawingml/2006/table">
            <a:tbl>
              <a:tblPr firstRow="1" bandRow="1">
                <a:tableStyleId>{C083E6E3-FA7D-4D7B-A595-EF9225AFEA82}</a:tableStyleId>
              </a:tblPr>
              <a:tblGrid>
                <a:gridCol w="2628900"/>
                <a:gridCol w="2628900"/>
                <a:gridCol w="2628900"/>
                <a:gridCol w="2628900"/>
              </a:tblGrid>
              <a:tr h="370840">
                <a:tc>
                  <a:txBody>
                    <a:bodyPr/>
                    <a:lstStyle/>
                    <a:p>
                      <a:pPr algn="l"/>
                      <a:r>
                        <a:rPr lang="en-IN" dirty="0">
                          <a:effectLst/>
                        </a:rPr>
                        <a:t>SUBSTANCE</a:t>
                      </a:r>
                    </a:p>
                  </a:txBody>
                  <a:tcPr marL="19050" marR="19050" marT="19050" marB="19050" anchor="ctr"/>
                </a:tc>
                <a:tc>
                  <a:txBody>
                    <a:bodyPr/>
                    <a:lstStyle/>
                    <a:p>
                      <a:pPr algn="l"/>
                      <a:r>
                        <a:rPr lang="en-IN" dirty="0">
                          <a:effectLst/>
                        </a:rPr>
                        <a:t>ENDOTHELIUM-DEPENDENT</a:t>
                      </a:r>
                    </a:p>
                  </a:txBody>
                  <a:tcPr marL="19050" marR="19050" marT="19050" marB="19050" anchor="ctr"/>
                </a:tc>
                <a:tc>
                  <a:txBody>
                    <a:bodyPr/>
                    <a:lstStyle/>
                    <a:p>
                      <a:pPr algn="l"/>
                      <a:r>
                        <a:rPr lang="en-IN" dirty="0">
                          <a:effectLst/>
                        </a:rPr>
                        <a:t>NORMAL RESPONSE</a:t>
                      </a:r>
                    </a:p>
                  </a:txBody>
                  <a:tcPr marL="19050" marR="19050" marT="19050" marB="19050" anchor="ctr"/>
                </a:tc>
                <a:tc>
                  <a:txBody>
                    <a:bodyPr/>
                    <a:lstStyle/>
                    <a:p>
                      <a:pPr algn="l"/>
                      <a:r>
                        <a:rPr lang="en-IN" dirty="0">
                          <a:effectLst/>
                        </a:rPr>
                        <a:t>ATHEROSCLEROSIS</a:t>
                      </a:r>
                    </a:p>
                  </a:txBody>
                  <a:tcPr marL="19050" marR="19050" marT="19050" marB="19050" anchor="ctr"/>
                </a:tc>
              </a:tr>
              <a:tr h="370840">
                <a:tc gridSpan="4">
                  <a:txBody>
                    <a:bodyPr/>
                    <a:lstStyle/>
                    <a:p>
                      <a:pPr algn="l"/>
                      <a:r>
                        <a:rPr lang="en-IN" b="1" dirty="0">
                          <a:solidFill>
                            <a:srgbClr val="C00000"/>
                          </a:solidFill>
                          <a:effectLst/>
                        </a:rPr>
                        <a:t>Acetylcholine</a:t>
                      </a:r>
                    </a:p>
                  </a:txBody>
                  <a:tcPr marL="19050" marR="19050" marT="19050" marB="19050" anchor="ctr"/>
                </a:tc>
                <a:tc hMerge="1">
                  <a:txBody>
                    <a:bodyPr/>
                    <a:lstStyle/>
                    <a:p>
                      <a:endParaRPr lang="en-IN"/>
                    </a:p>
                  </a:txBody>
                  <a:tcPr/>
                </a:tc>
                <a:tc hMerge="1">
                  <a:txBody>
                    <a:bodyPr/>
                    <a:lstStyle/>
                    <a:p>
                      <a:endParaRPr lang="en-IN"/>
                    </a:p>
                  </a:txBody>
                  <a:tcPr/>
                </a:tc>
                <a:tc hMerge="1">
                  <a:txBody>
                    <a:bodyPr/>
                    <a:lstStyle/>
                    <a:p>
                      <a:endParaRPr lang="en-IN"/>
                    </a:p>
                  </a:txBody>
                  <a:tcPr/>
                </a:tc>
              </a:tr>
              <a:tr h="370840">
                <a:tc>
                  <a:txBody>
                    <a:bodyPr/>
                    <a:lstStyle/>
                    <a:p>
                      <a:pPr algn="l"/>
                      <a:r>
                        <a:rPr lang="en-IN">
                          <a:effectLst/>
                        </a:rPr>
                        <a:t>Conduit</a:t>
                      </a: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Net dilation</a:t>
                      </a:r>
                    </a:p>
                  </a:txBody>
                  <a:tcPr marL="19050" marR="19050" marT="19050" marB="19050" anchor="ctr"/>
                </a:tc>
                <a:tc>
                  <a:txBody>
                    <a:bodyPr/>
                    <a:lstStyle/>
                    <a:p>
                      <a:pPr algn="l"/>
                      <a:r>
                        <a:rPr lang="en-IN">
                          <a:effectLst/>
                        </a:rPr>
                        <a:t>Constriction</a:t>
                      </a:r>
                    </a:p>
                  </a:txBody>
                  <a:tcPr marL="19050" marR="19050" marT="19050" marB="19050" anchor="ctr"/>
                </a:tc>
              </a:tr>
              <a:tr h="370840">
                <a:tc>
                  <a:txBody>
                    <a:bodyPr/>
                    <a:lstStyle/>
                    <a:p>
                      <a:pPr algn="l"/>
                      <a:r>
                        <a:rPr lang="en-IN">
                          <a:effectLst/>
                        </a:rPr>
                        <a:t>Resistance</a:t>
                      </a:r>
                    </a:p>
                  </a:txBody>
                  <a:tcPr marL="19050" marR="19050" marT="19050" marB="19050" anchor="ctr"/>
                </a:tc>
                <a:tc>
                  <a:txBody>
                    <a:bodyPr/>
                    <a:lstStyle/>
                    <a:p>
                      <a:pPr algn="l"/>
                      <a:r>
                        <a:rPr lang="en-IN">
                          <a:effectLst/>
                        </a:rPr>
                        <a:t>Nitric oxide, EDHF</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Attenuated dilation</a:t>
                      </a:r>
                    </a:p>
                  </a:txBody>
                  <a:tcPr marL="19050" marR="19050" marT="19050" marB="19050" anchor="ctr"/>
                </a:tc>
              </a:tr>
              <a:tr h="370840">
                <a:tc gridSpan="4">
                  <a:txBody>
                    <a:bodyPr/>
                    <a:lstStyle/>
                    <a:p>
                      <a:pPr algn="l"/>
                      <a:r>
                        <a:rPr lang="en-IN" b="1" dirty="0">
                          <a:solidFill>
                            <a:srgbClr val="C00000"/>
                          </a:solidFill>
                          <a:effectLst/>
                        </a:rPr>
                        <a:t>Norepinephrine</a:t>
                      </a:r>
                    </a:p>
                  </a:txBody>
                  <a:tcPr marL="19050" marR="19050" marT="19050" marB="19050" anchor="ctr"/>
                </a:tc>
                <a:tc hMerge="1">
                  <a:txBody>
                    <a:bodyPr/>
                    <a:lstStyle/>
                    <a:p>
                      <a:endParaRPr lang="en-IN"/>
                    </a:p>
                  </a:txBody>
                  <a:tcPr/>
                </a:tc>
                <a:tc hMerge="1">
                  <a:txBody>
                    <a:bodyPr/>
                    <a:lstStyle/>
                    <a:p>
                      <a:endParaRPr lang="en-IN"/>
                    </a:p>
                  </a:txBody>
                  <a:tcPr/>
                </a:tc>
                <a:tc hMerge="1">
                  <a:txBody>
                    <a:bodyPr/>
                    <a:lstStyle/>
                    <a:p>
                      <a:endParaRPr lang="en-IN"/>
                    </a:p>
                  </a:txBody>
                  <a:tcPr/>
                </a:tc>
              </a:tr>
              <a:tr h="370840">
                <a:tc>
                  <a:txBody>
                    <a:bodyPr/>
                    <a:lstStyle/>
                    <a:p>
                      <a:pPr algn="l"/>
                      <a:r>
                        <a:rPr lang="en-IN">
                          <a:effectLst/>
                        </a:rPr>
                        <a:t>Alpha</a:t>
                      </a:r>
                      <a:r>
                        <a:rPr lang="en-IN" baseline="-25000">
                          <a:effectLst/>
                        </a:rPr>
                        <a:t>1</a:t>
                      </a:r>
                      <a:endParaRPr lang="en-IN">
                        <a:effectLst/>
                      </a:endParaRP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Constriction</a:t>
                      </a:r>
                    </a:p>
                  </a:txBody>
                  <a:tcPr marL="19050" marR="19050" marT="19050" marB="19050" anchor="ctr"/>
                </a:tc>
                <a:tc>
                  <a:txBody>
                    <a:bodyPr/>
                    <a:lstStyle/>
                    <a:p>
                      <a:pPr algn="l"/>
                      <a:r>
                        <a:rPr lang="en-IN">
                          <a:effectLst/>
                        </a:rPr>
                        <a:t>Constriction</a:t>
                      </a:r>
                    </a:p>
                  </a:txBody>
                  <a:tcPr marL="19050" marR="19050" marT="19050" marB="19050" anchor="ctr"/>
                </a:tc>
              </a:tr>
              <a:tr h="370840">
                <a:tc>
                  <a:txBody>
                    <a:bodyPr/>
                    <a:lstStyle/>
                    <a:p>
                      <a:pPr algn="l"/>
                      <a:r>
                        <a:rPr lang="en-IN">
                          <a:effectLst/>
                        </a:rPr>
                        <a:t>Beta</a:t>
                      </a:r>
                      <a:r>
                        <a:rPr lang="en-IN" baseline="-25000">
                          <a:effectLst/>
                        </a:rPr>
                        <a:t>2</a:t>
                      </a:r>
                      <a:endParaRPr lang="en-IN">
                        <a:effectLst/>
                      </a:endParaRP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Attenuated dilation</a:t>
                      </a:r>
                    </a:p>
                  </a:txBody>
                  <a:tcPr marL="19050" marR="19050" marT="19050" marB="19050" anchor="ctr"/>
                </a:tc>
              </a:tr>
              <a:tr h="370840">
                <a:tc gridSpan="4">
                  <a:txBody>
                    <a:bodyPr/>
                    <a:lstStyle/>
                    <a:p>
                      <a:pPr algn="l"/>
                      <a:r>
                        <a:rPr lang="en-IN" dirty="0">
                          <a:effectLst/>
                        </a:rPr>
                        <a:t>Platelets</a:t>
                      </a:r>
                    </a:p>
                  </a:txBody>
                  <a:tcPr marL="19050" marR="19050" marT="19050" marB="19050" anchor="ctr"/>
                </a:tc>
                <a:tc hMerge="1">
                  <a:txBody>
                    <a:bodyPr/>
                    <a:lstStyle/>
                    <a:p>
                      <a:endParaRPr lang="en-IN"/>
                    </a:p>
                  </a:txBody>
                  <a:tcPr/>
                </a:tc>
                <a:tc hMerge="1">
                  <a:txBody>
                    <a:bodyPr/>
                    <a:lstStyle/>
                    <a:p>
                      <a:endParaRPr lang="en-IN"/>
                    </a:p>
                  </a:txBody>
                  <a:tcPr/>
                </a:tc>
                <a:tc hMerge="1">
                  <a:txBody>
                    <a:bodyPr/>
                    <a:lstStyle/>
                    <a:p>
                      <a:endParaRPr lang="en-IN"/>
                    </a:p>
                  </a:txBody>
                  <a:tcPr/>
                </a:tc>
              </a:tr>
              <a:tr h="370840">
                <a:tc>
                  <a:txBody>
                    <a:bodyPr/>
                    <a:lstStyle/>
                    <a:p>
                      <a:pPr algn="l"/>
                      <a:r>
                        <a:rPr lang="en-IN" b="1" dirty="0">
                          <a:solidFill>
                            <a:srgbClr val="C00000"/>
                          </a:solidFill>
                          <a:effectLst/>
                        </a:rPr>
                        <a:t>Thrombin</a:t>
                      </a: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Constriction</a:t>
                      </a:r>
                    </a:p>
                  </a:txBody>
                  <a:tcPr marL="19050" marR="19050" marT="19050" marB="19050" anchor="ctr"/>
                </a:tc>
              </a:tr>
              <a:tr h="370840">
                <a:tc>
                  <a:txBody>
                    <a:bodyPr/>
                    <a:lstStyle/>
                    <a:p>
                      <a:pPr algn="l"/>
                      <a:r>
                        <a:rPr lang="en-IN" b="1" dirty="0">
                          <a:solidFill>
                            <a:srgbClr val="C00000"/>
                          </a:solidFill>
                          <a:effectLst/>
                        </a:rPr>
                        <a:t>Serotonin</a:t>
                      </a: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 </a:t>
                      </a:r>
                    </a:p>
                  </a:txBody>
                  <a:tcPr marL="19050" marR="19050" marT="19050" marB="19050" anchor="ctr"/>
                </a:tc>
              </a:tr>
              <a:tr h="370840">
                <a:tc>
                  <a:txBody>
                    <a:bodyPr/>
                    <a:lstStyle/>
                    <a:p>
                      <a:pPr algn="l"/>
                      <a:r>
                        <a:rPr lang="en-IN">
                          <a:effectLst/>
                        </a:rPr>
                        <a:t> Conduit</a:t>
                      </a: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Constriction</a:t>
                      </a:r>
                    </a:p>
                  </a:txBody>
                  <a:tcPr marL="19050" marR="19050" marT="19050" marB="19050" anchor="ctr"/>
                </a:tc>
                <a:tc>
                  <a:txBody>
                    <a:bodyPr/>
                    <a:lstStyle/>
                    <a:p>
                      <a:pPr algn="l"/>
                      <a:r>
                        <a:rPr lang="en-IN">
                          <a:effectLst/>
                        </a:rPr>
                        <a:t>Constriction</a:t>
                      </a:r>
                    </a:p>
                  </a:txBody>
                  <a:tcPr marL="19050" marR="19050" marT="19050" marB="19050" anchor="ctr"/>
                </a:tc>
              </a:tr>
              <a:tr h="370840">
                <a:tc>
                  <a:txBody>
                    <a:bodyPr/>
                    <a:lstStyle/>
                    <a:p>
                      <a:pPr algn="l"/>
                      <a:r>
                        <a:rPr lang="en-IN">
                          <a:effectLst/>
                        </a:rPr>
                        <a:t> Resistance</a:t>
                      </a: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Constriction</a:t>
                      </a:r>
                    </a:p>
                  </a:txBody>
                  <a:tcPr marL="19050" marR="19050" marT="19050" marB="19050" anchor="ctr"/>
                </a:tc>
              </a:tr>
              <a:tr h="370840">
                <a:tc>
                  <a:txBody>
                    <a:bodyPr/>
                    <a:lstStyle/>
                    <a:p>
                      <a:pPr algn="l"/>
                      <a:r>
                        <a:rPr lang="en-IN" b="1" dirty="0">
                          <a:solidFill>
                            <a:srgbClr val="C00000"/>
                          </a:solidFill>
                          <a:effectLst/>
                        </a:rPr>
                        <a:t>ADP</a:t>
                      </a:r>
                    </a:p>
                  </a:txBody>
                  <a:tcPr marL="19050" marR="19050" marT="19050" marB="19050" anchor="ctr"/>
                </a:tc>
                <a:tc>
                  <a:txBody>
                    <a:bodyPr/>
                    <a:lstStyle/>
                    <a:p>
                      <a:pPr algn="l"/>
                      <a:r>
                        <a:rPr lang="en-IN" dirty="0">
                          <a:effectLst/>
                        </a:rPr>
                        <a:t>Nitric oxide</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Attenuated dilation</a:t>
                      </a:r>
                    </a:p>
                  </a:txBody>
                  <a:tcPr marL="19050" marR="19050" marT="19050" marB="19050" anchor="ctr"/>
                </a:tc>
              </a:tr>
              <a:tr h="370840">
                <a:tc>
                  <a:txBody>
                    <a:bodyPr/>
                    <a:lstStyle/>
                    <a:p>
                      <a:pPr algn="l"/>
                      <a:r>
                        <a:rPr lang="en-IN" b="1" dirty="0">
                          <a:solidFill>
                            <a:srgbClr val="C00000"/>
                          </a:solidFill>
                          <a:effectLst/>
                        </a:rPr>
                        <a:t>Thromboxane</a:t>
                      </a:r>
                    </a:p>
                  </a:txBody>
                  <a:tcPr marL="19050" marR="19050" marT="19050" marB="19050" anchor="ctr"/>
                </a:tc>
                <a:tc>
                  <a:txBody>
                    <a:bodyPr/>
                    <a:lstStyle/>
                    <a:p>
                      <a:pPr algn="l"/>
                      <a:r>
                        <a:rPr lang="en-IN">
                          <a:effectLst/>
                        </a:rPr>
                        <a:t>Endothelin</a:t>
                      </a:r>
                    </a:p>
                  </a:txBody>
                  <a:tcPr marL="19050" marR="19050" marT="19050" marB="19050" anchor="ctr"/>
                </a:tc>
                <a:tc>
                  <a:txBody>
                    <a:bodyPr/>
                    <a:lstStyle/>
                    <a:p>
                      <a:pPr algn="l"/>
                      <a:r>
                        <a:rPr lang="en-IN">
                          <a:effectLst/>
                        </a:rPr>
                        <a:t>Constriction</a:t>
                      </a:r>
                    </a:p>
                  </a:txBody>
                  <a:tcPr marL="19050" marR="19050" marT="19050" marB="19050" anchor="ctr"/>
                </a:tc>
                <a:tc>
                  <a:txBody>
                    <a:bodyPr/>
                    <a:lstStyle/>
                    <a:p>
                      <a:pPr algn="l"/>
                      <a:r>
                        <a:rPr lang="en-IN" dirty="0">
                          <a:effectLst/>
                        </a:rPr>
                        <a:t>Constriction</a:t>
                      </a:r>
                    </a:p>
                  </a:txBody>
                  <a:tcPr marL="19050" marR="19050" marT="19050" marB="19050" anchor="ctr"/>
                </a:tc>
              </a:tr>
            </a:tbl>
          </a:graphicData>
        </a:graphic>
      </p:graphicFrame>
    </p:spTree>
    <p:extLst>
      <p:ext uri="{BB962C8B-B14F-4D97-AF65-F5344CB8AC3E}">
        <p14:creationId xmlns:p14="http://schemas.microsoft.com/office/powerpoint/2010/main" val="407584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45950771"/>
              </p:ext>
            </p:extLst>
          </p:nvPr>
        </p:nvGraphicFramePr>
        <p:xfrm>
          <a:off x="797257" y="802043"/>
          <a:ext cx="10515600" cy="5407660"/>
        </p:xfrm>
        <a:graphic>
          <a:graphicData uri="http://schemas.openxmlformats.org/drawingml/2006/table">
            <a:tbl>
              <a:tblPr firstRow="1" bandRow="1">
                <a:tableStyleId>{C083E6E3-FA7D-4D7B-A595-EF9225AFEA82}</a:tableStyleId>
              </a:tblPr>
              <a:tblGrid>
                <a:gridCol w="2628900"/>
                <a:gridCol w="2628900"/>
                <a:gridCol w="2628900"/>
                <a:gridCol w="2628900"/>
              </a:tblGrid>
              <a:tr h="370840">
                <a:tc>
                  <a:txBody>
                    <a:bodyPr/>
                    <a:lstStyle/>
                    <a:p>
                      <a:pPr algn="l"/>
                      <a:r>
                        <a:rPr lang="en-IN" dirty="0">
                          <a:effectLst/>
                        </a:rPr>
                        <a:t>SUBSTANCE</a:t>
                      </a:r>
                    </a:p>
                  </a:txBody>
                  <a:tcPr marL="19050" marR="19050" marT="19050" marB="19050" anchor="ctr"/>
                </a:tc>
                <a:tc>
                  <a:txBody>
                    <a:bodyPr/>
                    <a:lstStyle/>
                    <a:p>
                      <a:pPr algn="l"/>
                      <a:r>
                        <a:rPr lang="en-IN" dirty="0">
                          <a:effectLst/>
                        </a:rPr>
                        <a:t>ENDOTHELIUM-DEPENDENT</a:t>
                      </a:r>
                    </a:p>
                  </a:txBody>
                  <a:tcPr marL="19050" marR="19050" marT="19050" marB="19050" anchor="ctr"/>
                </a:tc>
                <a:tc>
                  <a:txBody>
                    <a:bodyPr/>
                    <a:lstStyle/>
                    <a:p>
                      <a:pPr algn="l"/>
                      <a:r>
                        <a:rPr lang="en-IN" dirty="0">
                          <a:effectLst/>
                        </a:rPr>
                        <a:t>NORMAL RESPONSE</a:t>
                      </a:r>
                    </a:p>
                  </a:txBody>
                  <a:tcPr marL="19050" marR="19050" marT="19050" marB="19050" anchor="ctr"/>
                </a:tc>
                <a:tc>
                  <a:txBody>
                    <a:bodyPr/>
                    <a:lstStyle/>
                    <a:p>
                      <a:pPr algn="l"/>
                      <a:r>
                        <a:rPr lang="en-IN" dirty="0">
                          <a:effectLst/>
                        </a:rPr>
                        <a:t>ATHEROSCLEROSIS</a:t>
                      </a:r>
                    </a:p>
                  </a:txBody>
                  <a:tcPr marL="19050" marR="19050" marT="19050" marB="19050" anchor="ctr"/>
                </a:tc>
              </a:tr>
              <a:tr h="370840">
                <a:tc gridSpan="4">
                  <a:txBody>
                    <a:bodyPr/>
                    <a:lstStyle/>
                    <a:p>
                      <a:pPr algn="l"/>
                      <a:r>
                        <a:rPr lang="en-IN" b="1" dirty="0">
                          <a:effectLst/>
                        </a:rPr>
                        <a:t>Paracrine Agonists</a:t>
                      </a:r>
                      <a:endParaRPr lang="en-IN" dirty="0">
                        <a:effectLst/>
                      </a:endParaRPr>
                    </a:p>
                  </a:txBody>
                  <a:tcPr marL="19050" marR="19050" marT="19050" marB="19050" anchor="ctr"/>
                </a:tc>
                <a:tc hMerge="1">
                  <a:txBody>
                    <a:bodyPr/>
                    <a:lstStyle/>
                    <a:p>
                      <a:endParaRPr lang="en-IN"/>
                    </a:p>
                  </a:txBody>
                  <a:tcPr/>
                </a:tc>
                <a:tc hMerge="1">
                  <a:txBody>
                    <a:bodyPr/>
                    <a:lstStyle/>
                    <a:p>
                      <a:endParaRPr lang="en-IN"/>
                    </a:p>
                  </a:txBody>
                  <a:tcPr/>
                </a:tc>
                <a:tc hMerge="1">
                  <a:txBody>
                    <a:bodyPr/>
                    <a:lstStyle/>
                    <a:p>
                      <a:endParaRPr lang="en-IN"/>
                    </a:p>
                  </a:txBody>
                  <a:tcPr/>
                </a:tc>
              </a:tr>
              <a:tr h="370840">
                <a:tc>
                  <a:txBody>
                    <a:bodyPr/>
                    <a:lstStyle/>
                    <a:p>
                      <a:pPr algn="l"/>
                      <a:r>
                        <a:rPr lang="en-IN" b="1" dirty="0" err="1">
                          <a:solidFill>
                            <a:srgbClr val="C00000"/>
                          </a:solidFill>
                          <a:effectLst/>
                        </a:rPr>
                        <a:t>Bradykinin</a:t>
                      </a:r>
                      <a:endParaRPr lang="en-IN" b="1" dirty="0">
                        <a:solidFill>
                          <a:srgbClr val="C00000"/>
                        </a:solidFill>
                        <a:effectLst/>
                      </a:endParaRPr>
                    </a:p>
                  </a:txBody>
                  <a:tcPr marL="19050" marR="19050" marT="19050" marB="19050" anchor="ctr"/>
                </a:tc>
                <a:tc>
                  <a:txBody>
                    <a:bodyPr/>
                    <a:lstStyle/>
                    <a:p>
                      <a:pPr algn="l"/>
                      <a:r>
                        <a:rPr lang="en-IN">
                          <a:effectLst/>
                        </a:rPr>
                        <a:t>Nitric oxide, EDHF</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Attenuated dilation</a:t>
                      </a:r>
                    </a:p>
                  </a:txBody>
                  <a:tcPr marL="19050" marR="19050" marT="19050" marB="19050" anchor="ctr"/>
                </a:tc>
              </a:tr>
              <a:tr h="370840">
                <a:tc>
                  <a:txBody>
                    <a:bodyPr/>
                    <a:lstStyle/>
                    <a:p>
                      <a:pPr algn="l"/>
                      <a:r>
                        <a:rPr lang="en-IN" b="1" dirty="0">
                          <a:solidFill>
                            <a:srgbClr val="C00000"/>
                          </a:solidFill>
                          <a:effectLst/>
                        </a:rPr>
                        <a:t>Histamine</a:t>
                      </a: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Attenuated dilation</a:t>
                      </a:r>
                    </a:p>
                  </a:txBody>
                  <a:tcPr marL="19050" marR="19050" marT="19050" marB="19050" anchor="ctr"/>
                </a:tc>
              </a:tr>
              <a:tr h="370840">
                <a:tc>
                  <a:txBody>
                    <a:bodyPr/>
                    <a:lstStyle/>
                    <a:p>
                      <a:pPr algn="l"/>
                      <a:r>
                        <a:rPr lang="en-IN" b="1" dirty="0">
                          <a:solidFill>
                            <a:srgbClr val="C00000"/>
                          </a:solidFill>
                          <a:effectLst/>
                        </a:rPr>
                        <a:t>Substance P</a:t>
                      </a: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Attenuated dilation</a:t>
                      </a:r>
                    </a:p>
                  </a:txBody>
                  <a:tcPr marL="19050" marR="19050" marT="19050" marB="19050" anchor="ctr"/>
                </a:tc>
              </a:tr>
              <a:tr h="370840">
                <a:tc gridSpan="4">
                  <a:txBody>
                    <a:bodyPr/>
                    <a:lstStyle/>
                    <a:p>
                      <a:pPr algn="l"/>
                      <a:r>
                        <a:rPr lang="en-IN" b="0" dirty="0" err="1">
                          <a:solidFill>
                            <a:schemeClr val="tx1"/>
                          </a:solidFill>
                          <a:effectLst/>
                        </a:rPr>
                        <a:t>Endothelin</a:t>
                      </a:r>
                      <a:r>
                        <a:rPr lang="en-IN" b="0" dirty="0">
                          <a:solidFill>
                            <a:schemeClr val="tx1"/>
                          </a:solidFill>
                          <a:effectLst/>
                        </a:rPr>
                        <a:t> (ET)</a:t>
                      </a:r>
                    </a:p>
                  </a:txBody>
                  <a:tcPr marL="19050" marR="19050" marT="19050" marB="19050" anchor="ctr"/>
                </a:tc>
                <a:tc hMerge="1">
                  <a:txBody>
                    <a:bodyPr/>
                    <a:lstStyle/>
                    <a:p>
                      <a:endParaRPr lang="en-IN"/>
                    </a:p>
                  </a:txBody>
                  <a:tcPr/>
                </a:tc>
                <a:tc hMerge="1">
                  <a:txBody>
                    <a:bodyPr/>
                    <a:lstStyle/>
                    <a:p>
                      <a:endParaRPr lang="en-IN"/>
                    </a:p>
                  </a:txBody>
                  <a:tcPr/>
                </a:tc>
                <a:tc hMerge="1">
                  <a:txBody>
                    <a:bodyPr/>
                    <a:lstStyle/>
                    <a:p>
                      <a:endParaRPr lang="en-IN"/>
                    </a:p>
                  </a:txBody>
                  <a:tcPr/>
                </a:tc>
              </a:tr>
              <a:tr h="370840">
                <a:tc>
                  <a:txBody>
                    <a:bodyPr/>
                    <a:lstStyle/>
                    <a:p>
                      <a:pPr algn="l"/>
                      <a:r>
                        <a:rPr lang="en-IN" b="1" dirty="0">
                          <a:solidFill>
                            <a:srgbClr val="C00000"/>
                          </a:solidFill>
                          <a:effectLst/>
                        </a:rPr>
                        <a:t>ET-1</a:t>
                      </a: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Net constriction</a:t>
                      </a:r>
                    </a:p>
                  </a:txBody>
                  <a:tcPr marL="19050" marR="19050" marT="19050" marB="19050" anchor="ctr"/>
                </a:tc>
                <a:tc>
                  <a:txBody>
                    <a:bodyPr/>
                    <a:lstStyle/>
                    <a:p>
                      <a:pPr algn="l"/>
                      <a:r>
                        <a:rPr lang="en-IN">
                          <a:effectLst/>
                        </a:rPr>
                        <a:t>Increased constriction</a:t>
                      </a:r>
                    </a:p>
                  </a:txBody>
                  <a:tcPr marL="19050" marR="19050" marT="19050" marB="19050" anchor="ctr"/>
                </a:tc>
              </a:tr>
              <a:tr h="370840">
                <a:tc gridSpan="4">
                  <a:txBody>
                    <a:bodyPr/>
                    <a:lstStyle/>
                    <a:p>
                      <a:pPr algn="l"/>
                      <a:r>
                        <a:rPr lang="en-IN" b="1">
                          <a:effectLst/>
                        </a:rPr>
                        <a:t>Vasodilators</a:t>
                      </a:r>
                      <a:endParaRPr lang="en-IN">
                        <a:effectLst/>
                      </a:endParaRPr>
                    </a:p>
                  </a:txBody>
                  <a:tcPr marL="19050" marR="19050" marT="19050" marB="19050" anchor="ctr"/>
                </a:tc>
                <a:tc hMerge="1">
                  <a:txBody>
                    <a:bodyPr/>
                    <a:lstStyle/>
                    <a:p>
                      <a:endParaRPr lang="en-IN"/>
                    </a:p>
                  </a:txBody>
                  <a:tcPr/>
                </a:tc>
                <a:tc hMerge="1">
                  <a:txBody>
                    <a:bodyPr/>
                    <a:lstStyle/>
                    <a:p>
                      <a:endParaRPr lang="en-IN"/>
                    </a:p>
                  </a:txBody>
                  <a:tcPr/>
                </a:tc>
                <a:tc hMerge="1">
                  <a:txBody>
                    <a:bodyPr/>
                    <a:lstStyle/>
                    <a:p>
                      <a:endParaRPr lang="en-IN"/>
                    </a:p>
                  </a:txBody>
                  <a:tcPr/>
                </a:tc>
              </a:tr>
              <a:tr h="370840">
                <a:tc>
                  <a:txBody>
                    <a:bodyPr/>
                    <a:lstStyle/>
                    <a:p>
                      <a:pPr algn="l"/>
                      <a:r>
                        <a:rPr lang="en-IN" b="1" dirty="0">
                          <a:solidFill>
                            <a:srgbClr val="C00000"/>
                          </a:solidFill>
                          <a:effectLst/>
                        </a:rPr>
                        <a:t>Adenosine</a:t>
                      </a: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Dilation</a:t>
                      </a:r>
                    </a:p>
                  </a:txBody>
                  <a:tcPr marL="19050" marR="19050" marT="19050" marB="19050" anchor="ctr"/>
                </a:tc>
              </a:tr>
              <a:tr h="370840">
                <a:tc>
                  <a:txBody>
                    <a:bodyPr/>
                    <a:lstStyle/>
                    <a:p>
                      <a:pPr algn="l"/>
                      <a:r>
                        <a:rPr lang="en-IN" b="1" dirty="0" err="1">
                          <a:solidFill>
                            <a:srgbClr val="C00000"/>
                          </a:solidFill>
                          <a:effectLst/>
                        </a:rPr>
                        <a:t>Regadenoson</a:t>
                      </a:r>
                      <a:endParaRPr lang="en-IN" b="1" dirty="0">
                        <a:solidFill>
                          <a:srgbClr val="C00000"/>
                        </a:solidFill>
                        <a:effectLst/>
                      </a:endParaRP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Dilation</a:t>
                      </a:r>
                    </a:p>
                  </a:txBody>
                  <a:tcPr marL="19050" marR="19050" marT="19050" marB="19050" anchor="ctr"/>
                </a:tc>
              </a:tr>
              <a:tr h="370840">
                <a:tc>
                  <a:txBody>
                    <a:bodyPr/>
                    <a:lstStyle/>
                    <a:p>
                      <a:pPr algn="l"/>
                      <a:r>
                        <a:rPr lang="en-IN" b="1" dirty="0" err="1">
                          <a:solidFill>
                            <a:srgbClr val="C00000"/>
                          </a:solidFill>
                          <a:effectLst/>
                        </a:rPr>
                        <a:t>Dipyridamole</a:t>
                      </a:r>
                      <a:endParaRPr lang="en-IN" b="1" dirty="0">
                        <a:solidFill>
                          <a:srgbClr val="C00000"/>
                        </a:solidFill>
                        <a:effectLst/>
                      </a:endParaRP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Dilation</a:t>
                      </a:r>
                    </a:p>
                  </a:txBody>
                  <a:tcPr marL="19050" marR="19050" marT="19050" marB="19050" anchor="ctr"/>
                </a:tc>
              </a:tr>
              <a:tr h="370840">
                <a:tc>
                  <a:txBody>
                    <a:bodyPr/>
                    <a:lstStyle/>
                    <a:p>
                      <a:pPr algn="l"/>
                      <a:r>
                        <a:rPr lang="en-IN" b="1" dirty="0" err="1">
                          <a:solidFill>
                            <a:srgbClr val="C00000"/>
                          </a:solidFill>
                          <a:effectLst/>
                        </a:rPr>
                        <a:t>Papaverine</a:t>
                      </a:r>
                      <a:endParaRPr lang="en-IN" b="1" dirty="0">
                        <a:solidFill>
                          <a:srgbClr val="C00000"/>
                        </a:solidFill>
                        <a:effectLst/>
                      </a:endParaRP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Dilation</a:t>
                      </a:r>
                    </a:p>
                  </a:txBody>
                  <a:tcPr marL="19050" marR="19050" marT="19050" marB="19050" anchor="ctr"/>
                </a:tc>
              </a:tr>
              <a:tr h="370840">
                <a:tc>
                  <a:txBody>
                    <a:bodyPr/>
                    <a:lstStyle/>
                    <a:p>
                      <a:pPr algn="l"/>
                      <a:r>
                        <a:rPr lang="en-IN" b="1" dirty="0" err="1">
                          <a:solidFill>
                            <a:srgbClr val="C00000"/>
                          </a:solidFill>
                          <a:effectLst/>
                        </a:rPr>
                        <a:t>Nitroglycerin</a:t>
                      </a:r>
                      <a:endParaRPr lang="en-IN" b="1" dirty="0">
                        <a:solidFill>
                          <a:srgbClr val="C00000"/>
                        </a:solidFill>
                        <a:effectLst/>
                      </a:endParaRP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Dilation</a:t>
                      </a:r>
                    </a:p>
                  </a:txBody>
                  <a:tcPr marL="19050" marR="19050" marT="19050" marB="19050" anchor="ctr"/>
                </a:tc>
              </a:tr>
              <a:tr h="370840">
                <a:tc>
                  <a:txBody>
                    <a:bodyPr/>
                    <a:lstStyle/>
                    <a:p>
                      <a:pPr algn="l"/>
                      <a:r>
                        <a:rPr lang="en-IN" b="1" dirty="0">
                          <a:solidFill>
                            <a:srgbClr val="C00000"/>
                          </a:solidFill>
                          <a:effectLst/>
                        </a:rPr>
                        <a:t>Calcium channel blockers</a:t>
                      </a: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Submaximal dilation</a:t>
                      </a:r>
                    </a:p>
                  </a:txBody>
                  <a:tcPr marL="19050" marR="19050" marT="19050" marB="19050" anchor="ctr"/>
                </a:tc>
                <a:tc>
                  <a:txBody>
                    <a:bodyPr/>
                    <a:lstStyle/>
                    <a:p>
                      <a:pPr algn="l"/>
                      <a:r>
                        <a:rPr lang="en-IN" dirty="0">
                          <a:effectLst/>
                        </a:rPr>
                        <a:t>Dilation</a:t>
                      </a:r>
                    </a:p>
                  </a:txBody>
                  <a:tcPr marL="19050" marR="19050" marT="19050" marB="19050" anchor="ctr"/>
                </a:tc>
              </a:tr>
            </a:tbl>
          </a:graphicData>
        </a:graphic>
      </p:graphicFrame>
    </p:spTree>
    <p:extLst>
      <p:ext uri="{BB962C8B-B14F-4D97-AF65-F5344CB8AC3E}">
        <p14:creationId xmlns:p14="http://schemas.microsoft.com/office/powerpoint/2010/main" val="660221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26993" y="996286"/>
            <a:ext cx="10027694" cy="5551045"/>
          </a:xfrm>
          <a:prstGeom prst="rect">
            <a:avLst/>
          </a:prstGeom>
        </p:spPr>
      </p:pic>
      <p:sp>
        <p:nvSpPr>
          <p:cNvPr id="3" name="Rectangle 2"/>
          <p:cNvSpPr/>
          <p:nvPr/>
        </p:nvSpPr>
        <p:spPr>
          <a:xfrm>
            <a:off x="2925958" y="272955"/>
            <a:ext cx="6398611" cy="461665"/>
          </a:xfrm>
          <a:prstGeom prst="rect">
            <a:avLst/>
          </a:prstGeom>
        </p:spPr>
        <p:txBody>
          <a:bodyPr wrap="none">
            <a:spAutoFit/>
          </a:bodyPr>
          <a:lstStyle/>
          <a:p>
            <a:r>
              <a:rPr lang="en-IN" sz="2400" b="1" dirty="0"/>
              <a:t>Endothelium-dependent control of vascular tone</a:t>
            </a:r>
          </a:p>
        </p:txBody>
      </p:sp>
    </p:spTree>
    <p:extLst>
      <p:ext uri="{BB962C8B-B14F-4D97-AF65-F5344CB8AC3E}">
        <p14:creationId xmlns:p14="http://schemas.microsoft.com/office/powerpoint/2010/main" val="1553830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Nitric Oxide (Endothelium-Derived Relaxing Factor</a:t>
            </a:r>
            <a:r>
              <a:rPr lang="en-IN" sz="3600" dirty="0" smtClean="0"/>
              <a:t>)</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Produced in endothelial cells</a:t>
            </a:r>
          </a:p>
          <a:p>
            <a:endParaRPr lang="en-IN" dirty="0" smtClean="0"/>
          </a:p>
          <a:p>
            <a:r>
              <a:rPr lang="en-IN" dirty="0" smtClean="0"/>
              <a:t>L-arginine → </a:t>
            </a:r>
            <a:r>
              <a:rPr lang="en-IN" dirty="0" err="1" smtClean="0"/>
              <a:t>citrulline</a:t>
            </a:r>
            <a:r>
              <a:rPr lang="en-IN" dirty="0" smtClean="0"/>
              <a:t> (NO synthase)</a:t>
            </a:r>
          </a:p>
          <a:p>
            <a:pPr lvl="1"/>
            <a:r>
              <a:rPr lang="en-IN" dirty="0"/>
              <a:t>C</a:t>
            </a:r>
            <a:r>
              <a:rPr lang="en-IN" dirty="0" smtClean="0"/>
              <a:t>ontrolled by calcium and </a:t>
            </a:r>
            <a:r>
              <a:rPr lang="en-IN" dirty="0" err="1" smtClean="0"/>
              <a:t>calmodulin</a:t>
            </a:r>
            <a:endParaRPr lang="en-IN" dirty="0" smtClean="0"/>
          </a:p>
          <a:p>
            <a:pPr lvl="1"/>
            <a:r>
              <a:rPr lang="en-IN" dirty="0"/>
              <a:t>D</a:t>
            </a:r>
            <a:r>
              <a:rPr lang="en-IN" dirty="0" smtClean="0"/>
              <a:t>ependent on molecular oxygen, NADP, NADPH, </a:t>
            </a:r>
            <a:r>
              <a:rPr lang="en-IN" dirty="0" err="1" smtClean="0"/>
              <a:t>tetrahydrobiopterin</a:t>
            </a:r>
            <a:r>
              <a:rPr lang="en-IN" dirty="0" smtClean="0"/>
              <a:t>, ADP, FAD, and </a:t>
            </a:r>
            <a:r>
              <a:rPr lang="en-IN" dirty="0" err="1" smtClean="0"/>
              <a:t>flavin</a:t>
            </a:r>
            <a:r>
              <a:rPr lang="en-IN" dirty="0" smtClean="0"/>
              <a:t> mononucleotide</a:t>
            </a:r>
          </a:p>
          <a:p>
            <a:endParaRPr lang="en-IN" dirty="0" smtClean="0"/>
          </a:p>
          <a:p>
            <a:r>
              <a:rPr lang="en-IN" dirty="0" smtClean="0"/>
              <a:t>Endothelial NO diffuses </a:t>
            </a:r>
            <a:r>
              <a:rPr lang="en-IN" dirty="0" err="1" smtClean="0"/>
              <a:t>abluminally</a:t>
            </a:r>
            <a:r>
              <a:rPr lang="en-IN" dirty="0" smtClean="0"/>
              <a:t> into vascular smooth muscle</a:t>
            </a:r>
          </a:p>
          <a:p>
            <a:endParaRPr lang="en-IN" dirty="0" smtClean="0"/>
          </a:p>
          <a:p>
            <a:r>
              <a:rPr lang="en-IN" dirty="0" smtClean="0"/>
              <a:t>Binds to </a:t>
            </a:r>
            <a:r>
              <a:rPr lang="en-IN" dirty="0" err="1" smtClean="0"/>
              <a:t>guanylate</a:t>
            </a:r>
            <a:r>
              <a:rPr lang="en-IN" dirty="0" smtClean="0"/>
              <a:t> </a:t>
            </a:r>
            <a:r>
              <a:rPr lang="en-IN" dirty="0" err="1" smtClean="0"/>
              <a:t>cyclase</a:t>
            </a:r>
            <a:r>
              <a:rPr lang="en-IN" dirty="0" smtClean="0"/>
              <a:t> → </a:t>
            </a:r>
            <a:r>
              <a:rPr lang="en-IN" dirty="0" smtClean="0">
                <a:latin typeface="Times New Roman" panose="02020603050405020304" pitchFamily="18" charset="0"/>
                <a:cs typeface="Times New Roman" panose="02020603050405020304" pitchFamily="18" charset="0"/>
              </a:rPr>
              <a:t>↑</a:t>
            </a:r>
            <a:r>
              <a:rPr lang="en-IN" dirty="0" smtClean="0"/>
              <a:t> </a:t>
            </a:r>
            <a:r>
              <a:rPr lang="en-IN" dirty="0" err="1" smtClean="0"/>
              <a:t>cGMP</a:t>
            </a:r>
            <a:r>
              <a:rPr lang="en-IN" dirty="0" smtClean="0"/>
              <a:t> → </a:t>
            </a:r>
            <a:r>
              <a:rPr lang="en-IN" dirty="0" smtClean="0">
                <a:latin typeface="Times New Roman" panose="02020603050405020304" pitchFamily="18" charset="0"/>
                <a:cs typeface="Times New Roman" panose="02020603050405020304" pitchFamily="18" charset="0"/>
              </a:rPr>
              <a:t>↓ </a:t>
            </a:r>
            <a:r>
              <a:rPr lang="en-IN" dirty="0" smtClean="0"/>
              <a:t>intracellular calcium → relaxation</a:t>
            </a:r>
          </a:p>
        </p:txBody>
      </p:sp>
    </p:spTree>
    <p:extLst>
      <p:ext uri="{BB962C8B-B14F-4D97-AF65-F5344CB8AC3E}">
        <p14:creationId xmlns:p14="http://schemas.microsoft.com/office/powerpoint/2010/main" val="1139132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t>NO-mediated vasodilation</a:t>
            </a:r>
            <a:endParaRPr lang="en-IN" sz="3600" dirty="0"/>
          </a:p>
        </p:txBody>
      </p:sp>
      <p:sp>
        <p:nvSpPr>
          <p:cNvPr id="3" name="Content Placeholder 2"/>
          <p:cNvSpPr>
            <a:spLocks noGrp="1"/>
          </p:cNvSpPr>
          <p:nvPr>
            <p:ph idx="1"/>
          </p:nvPr>
        </p:nvSpPr>
        <p:spPr/>
        <p:txBody>
          <a:bodyPr>
            <a:normAutofit fontScale="92500" lnSpcReduction="20000"/>
          </a:bodyPr>
          <a:lstStyle/>
          <a:p>
            <a:r>
              <a:rPr lang="en-IN" dirty="0"/>
              <a:t>E</a:t>
            </a:r>
            <a:r>
              <a:rPr lang="en-IN" dirty="0" smtClean="0"/>
              <a:t>nhanced by cyclical or pulsatile changes in coronary shear stress</a:t>
            </a:r>
          </a:p>
          <a:p>
            <a:endParaRPr lang="en-IN" dirty="0" smtClean="0"/>
          </a:p>
          <a:p>
            <a:r>
              <a:rPr lang="en-IN" dirty="0" smtClean="0"/>
              <a:t>Chronic </a:t>
            </a:r>
            <a:r>
              <a:rPr lang="en-IN" dirty="0" err="1" smtClean="0"/>
              <a:t>upregulation</a:t>
            </a:r>
            <a:r>
              <a:rPr lang="en-IN" dirty="0" smtClean="0"/>
              <a:t> of NO synthase in </a:t>
            </a:r>
            <a:r>
              <a:rPr lang="en-IN" dirty="0"/>
              <a:t>exercise </a:t>
            </a:r>
            <a:r>
              <a:rPr lang="en-IN" dirty="0" smtClean="0"/>
              <a:t>training</a:t>
            </a:r>
          </a:p>
          <a:p>
            <a:endParaRPr lang="en-IN" dirty="0" smtClean="0"/>
          </a:p>
          <a:p>
            <a:r>
              <a:rPr lang="en-IN" dirty="0" smtClean="0"/>
              <a:t>Impaired in disease states and in patients with CAD</a:t>
            </a:r>
          </a:p>
          <a:p>
            <a:pPr lvl="1"/>
            <a:r>
              <a:rPr lang="en-IN" dirty="0" smtClean="0"/>
              <a:t>via inactivation of NO by superoxide anion (oxidative stress)</a:t>
            </a:r>
          </a:p>
          <a:p>
            <a:endParaRPr lang="en-IN" dirty="0" smtClean="0"/>
          </a:p>
          <a:p>
            <a:r>
              <a:rPr lang="en-IN" dirty="0" smtClean="0"/>
              <a:t>Hallmark of impaired NO-mediated vasodilation in </a:t>
            </a:r>
          </a:p>
          <a:p>
            <a:pPr lvl="1"/>
            <a:r>
              <a:rPr lang="en-IN" dirty="0"/>
              <a:t>A</a:t>
            </a:r>
            <a:r>
              <a:rPr lang="en-IN" dirty="0" smtClean="0"/>
              <a:t>therosclerosis</a:t>
            </a:r>
          </a:p>
          <a:p>
            <a:pPr lvl="1"/>
            <a:r>
              <a:rPr lang="en-IN" dirty="0"/>
              <a:t>H</a:t>
            </a:r>
            <a:r>
              <a:rPr lang="en-IN" dirty="0" smtClean="0"/>
              <a:t>ypertension</a:t>
            </a:r>
          </a:p>
          <a:p>
            <a:pPr lvl="1"/>
            <a:r>
              <a:rPr lang="en-IN" dirty="0" smtClean="0"/>
              <a:t>Diabetes</a:t>
            </a:r>
            <a:endParaRPr lang="en-IN" dirty="0"/>
          </a:p>
        </p:txBody>
      </p:sp>
    </p:spTree>
    <p:extLst>
      <p:ext uri="{BB962C8B-B14F-4D97-AF65-F5344CB8AC3E}">
        <p14:creationId xmlns:p14="http://schemas.microsoft.com/office/powerpoint/2010/main" val="605997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t>Endothelium-Dependent Hyperpolarizing </a:t>
            </a:r>
            <a:r>
              <a:rPr lang="en-IN" sz="3200" dirty="0" smtClean="0"/>
              <a:t>Factor ( EDHF )</a:t>
            </a:r>
            <a:endParaRPr lang="en-IN" sz="4000" dirty="0"/>
          </a:p>
        </p:txBody>
      </p:sp>
      <p:sp>
        <p:nvSpPr>
          <p:cNvPr id="3" name="Content Placeholder 2"/>
          <p:cNvSpPr>
            <a:spLocks noGrp="1"/>
          </p:cNvSpPr>
          <p:nvPr>
            <p:ph idx="1"/>
          </p:nvPr>
        </p:nvSpPr>
        <p:spPr/>
        <p:txBody>
          <a:bodyPr>
            <a:normAutofit/>
          </a:bodyPr>
          <a:lstStyle/>
          <a:p>
            <a:r>
              <a:rPr lang="en-IN" dirty="0"/>
              <a:t>A</a:t>
            </a:r>
            <a:r>
              <a:rPr lang="en-IN" dirty="0" smtClean="0"/>
              <a:t>dditional mechanism for selected agonists and shear stress–induced vasodilation</a:t>
            </a:r>
          </a:p>
          <a:p>
            <a:r>
              <a:rPr lang="en-IN" dirty="0"/>
              <a:t>P</a:t>
            </a:r>
            <a:r>
              <a:rPr lang="en-IN" dirty="0" smtClean="0"/>
              <a:t>roduced by the endothelium</a:t>
            </a:r>
          </a:p>
          <a:p>
            <a:r>
              <a:rPr lang="en-IN" dirty="0"/>
              <a:t>H</a:t>
            </a:r>
            <a:r>
              <a:rPr lang="en-IN" dirty="0" smtClean="0"/>
              <a:t>yperpolarizes vascular smooth muscle</a:t>
            </a:r>
          </a:p>
          <a:p>
            <a:r>
              <a:rPr lang="en-IN" dirty="0"/>
              <a:t>D</a:t>
            </a:r>
            <a:r>
              <a:rPr lang="en-IN" dirty="0" smtClean="0"/>
              <a:t>ilates arteries (opening calcium-activated potassium channels) </a:t>
            </a:r>
          </a:p>
          <a:p>
            <a:r>
              <a:rPr lang="en-IN" dirty="0"/>
              <a:t>B</a:t>
            </a:r>
            <a:r>
              <a:rPr lang="en-IN" dirty="0" smtClean="0"/>
              <a:t>iochemical nature unclear</a:t>
            </a:r>
          </a:p>
          <a:p>
            <a:pPr lvl="1">
              <a:buFont typeface="Wingdings" panose="05000000000000000000" pitchFamily="2" charset="2"/>
              <a:buChar char="Ø"/>
            </a:pPr>
            <a:r>
              <a:rPr lang="en-IN" dirty="0"/>
              <a:t>M</a:t>
            </a:r>
            <a:r>
              <a:rPr lang="en-IN" dirty="0" smtClean="0"/>
              <a:t>etabolite of </a:t>
            </a:r>
            <a:r>
              <a:rPr lang="en-IN" dirty="0" err="1" smtClean="0"/>
              <a:t>arachidonic</a:t>
            </a:r>
            <a:r>
              <a:rPr lang="en-IN" dirty="0" smtClean="0"/>
              <a:t> acid metabolism</a:t>
            </a:r>
          </a:p>
          <a:p>
            <a:pPr lvl="1">
              <a:buFont typeface="Wingdings" panose="05000000000000000000" pitchFamily="2" charset="2"/>
              <a:buChar char="Ø"/>
            </a:pPr>
            <a:r>
              <a:rPr lang="en-IN" dirty="0" err="1" smtClean="0"/>
              <a:t>Epoxyeicosatrienoic</a:t>
            </a:r>
            <a:r>
              <a:rPr lang="en-IN" dirty="0" smtClean="0"/>
              <a:t> acid</a:t>
            </a:r>
          </a:p>
          <a:p>
            <a:pPr lvl="1">
              <a:buFont typeface="Wingdings" panose="05000000000000000000" pitchFamily="2" charset="2"/>
              <a:buChar char="Ø"/>
            </a:pPr>
            <a:r>
              <a:rPr lang="en-IN" dirty="0" smtClean="0"/>
              <a:t>Endothelium-derived hydrogen peroxide</a:t>
            </a:r>
            <a:endParaRPr lang="en-IN" dirty="0"/>
          </a:p>
        </p:txBody>
      </p:sp>
    </p:spTree>
    <p:extLst>
      <p:ext uri="{BB962C8B-B14F-4D97-AF65-F5344CB8AC3E}">
        <p14:creationId xmlns:p14="http://schemas.microsoft.com/office/powerpoint/2010/main" val="309235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Prostacyclin</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Metabolism of </a:t>
            </a:r>
            <a:r>
              <a:rPr lang="en-IN" dirty="0" err="1"/>
              <a:t>A</a:t>
            </a:r>
            <a:r>
              <a:rPr lang="en-IN" dirty="0" err="1" smtClean="0"/>
              <a:t>rachidonic</a:t>
            </a:r>
            <a:r>
              <a:rPr lang="en-IN" dirty="0" smtClean="0"/>
              <a:t> </a:t>
            </a:r>
            <a:r>
              <a:rPr lang="en-IN" dirty="0"/>
              <a:t>A</a:t>
            </a:r>
            <a:r>
              <a:rPr lang="en-IN" dirty="0" smtClean="0"/>
              <a:t>cid (cyclooxygenase path)</a:t>
            </a:r>
          </a:p>
          <a:p>
            <a:endParaRPr lang="en-IN" dirty="0" smtClean="0"/>
          </a:p>
          <a:p>
            <a:r>
              <a:rPr lang="en-IN" dirty="0" smtClean="0"/>
              <a:t>Coronary vasodilator</a:t>
            </a:r>
          </a:p>
          <a:p>
            <a:r>
              <a:rPr lang="en-IN" dirty="0"/>
              <a:t>F</a:t>
            </a:r>
            <a:r>
              <a:rPr lang="en-IN" dirty="0" smtClean="0"/>
              <a:t>ail to alter flow during ischemia distal to a stenosis or limit oxygen consumption in response to increases in metabolism </a:t>
            </a:r>
          </a:p>
          <a:p>
            <a:r>
              <a:rPr lang="en-IN" dirty="0" smtClean="0"/>
              <a:t>(overcome by other compensatory vasodilator pathways)</a:t>
            </a:r>
          </a:p>
          <a:p>
            <a:endParaRPr lang="en-IN" dirty="0" smtClean="0"/>
          </a:p>
          <a:p>
            <a:r>
              <a:rPr lang="en-IN" dirty="0" smtClean="0"/>
              <a:t>Important determinants of coronary collateral vessel resistance</a:t>
            </a:r>
          </a:p>
          <a:p>
            <a:endParaRPr lang="en-IN" dirty="0" smtClean="0"/>
          </a:p>
          <a:p>
            <a:r>
              <a:rPr lang="en-IN" dirty="0" smtClean="0"/>
              <a:t>Inhibiting cyclooxygenase reduces collateral perfusion</a:t>
            </a:r>
            <a:endParaRPr lang="en-IN" dirty="0"/>
          </a:p>
        </p:txBody>
      </p:sp>
    </p:spTree>
    <p:extLst>
      <p:ext uri="{BB962C8B-B14F-4D97-AF65-F5344CB8AC3E}">
        <p14:creationId xmlns:p14="http://schemas.microsoft.com/office/powerpoint/2010/main" val="3010872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anose="02020603050405020304" pitchFamily="18" charset="-78"/>
                <a:cs typeface="Andalus" panose="02020603050405020304" pitchFamily="18" charset="-78"/>
              </a:rPr>
              <a:t>Outline</a:t>
            </a:r>
            <a:r>
              <a:rPr lang="en-US" dirty="0" smtClean="0"/>
              <a:t> </a:t>
            </a:r>
            <a:endParaRPr lang="en-IN" dirty="0"/>
          </a:p>
        </p:txBody>
      </p:sp>
      <p:sp>
        <p:nvSpPr>
          <p:cNvPr id="3" name="Content Placeholder 2"/>
          <p:cNvSpPr>
            <a:spLocks noGrp="1"/>
          </p:cNvSpPr>
          <p:nvPr>
            <p:ph idx="1"/>
          </p:nvPr>
        </p:nvSpPr>
        <p:spPr/>
        <p:txBody>
          <a:bodyPr>
            <a:normAutofit/>
          </a:bodyPr>
          <a:lstStyle/>
          <a:p>
            <a:r>
              <a:rPr lang="en-US" sz="3200" dirty="0">
                <a:latin typeface="Andalus" panose="02020603050405020304" pitchFamily="18" charset="-78"/>
                <a:cs typeface="Andalus" panose="02020603050405020304" pitchFamily="18" charset="-78"/>
              </a:rPr>
              <a:t>Introduction</a:t>
            </a:r>
          </a:p>
          <a:p>
            <a:r>
              <a:rPr lang="en-US" sz="3200" dirty="0">
                <a:latin typeface="Andalus" panose="02020603050405020304" pitchFamily="18" charset="-78"/>
                <a:cs typeface="Andalus" panose="02020603050405020304" pitchFamily="18" charset="-78"/>
              </a:rPr>
              <a:t>Coronary microcirculation, resistance beds &amp; </a:t>
            </a:r>
            <a:r>
              <a:rPr lang="en-US" sz="3200" dirty="0" err="1">
                <a:latin typeface="Andalus" panose="02020603050405020304" pitchFamily="18" charset="-78"/>
                <a:cs typeface="Andalus" panose="02020603050405020304" pitchFamily="18" charset="-78"/>
              </a:rPr>
              <a:t>autoregulation</a:t>
            </a:r>
            <a:endParaRPr lang="en-US" sz="3200" dirty="0">
              <a:latin typeface="Andalus" panose="02020603050405020304" pitchFamily="18" charset="-78"/>
              <a:cs typeface="Andalus" panose="02020603050405020304" pitchFamily="18" charset="-78"/>
            </a:endParaRPr>
          </a:p>
          <a:p>
            <a:r>
              <a:rPr lang="en-US" sz="3200" dirty="0">
                <a:latin typeface="Andalus" panose="02020603050405020304" pitchFamily="18" charset="-78"/>
                <a:cs typeface="Andalus" panose="02020603050405020304" pitchFamily="18" charset="-78"/>
              </a:rPr>
              <a:t>Endothelium dependent vasodilation</a:t>
            </a:r>
          </a:p>
          <a:p>
            <a:r>
              <a:rPr lang="en-US" sz="3200" smtClean="0">
                <a:latin typeface="Andalus" panose="02020603050405020304" pitchFamily="18" charset="-78"/>
                <a:cs typeface="Andalus" panose="02020603050405020304" pitchFamily="18" charset="-78"/>
              </a:rPr>
              <a:t>Measurement </a:t>
            </a:r>
            <a:r>
              <a:rPr lang="en-US" sz="3200" dirty="0">
                <a:latin typeface="Andalus" panose="02020603050405020304" pitchFamily="18" charset="-78"/>
                <a:cs typeface="Andalus" panose="02020603050405020304" pitchFamily="18" charset="-78"/>
              </a:rPr>
              <a:t>of CBF</a:t>
            </a:r>
          </a:p>
          <a:p>
            <a:r>
              <a:rPr lang="en-US" sz="3200" dirty="0" smtClean="0">
                <a:latin typeface="Andalus" panose="02020603050405020304" pitchFamily="18" charset="-78"/>
                <a:cs typeface="Andalus" panose="02020603050405020304" pitchFamily="18" charset="-78"/>
              </a:rPr>
              <a:t>Coronary </a:t>
            </a:r>
            <a:r>
              <a:rPr lang="en-US" sz="3200" dirty="0">
                <a:latin typeface="Andalus" panose="02020603050405020304" pitchFamily="18" charset="-78"/>
                <a:cs typeface="Andalus" panose="02020603050405020304" pitchFamily="18" charset="-78"/>
              </a:rPr>
              <a:t>collateral circulation</a:t>
            </a:r>
          </a:p>
          <a:p>
            <a:r>
              <a:rPr lang="en-US" sz="3200" dirty="0">
                <a:latin typeface="Andalus" panose="02020603050405020304" pitchFamily="18" charset="-78"/>
                <a:cs typeface="Andalus" panose="02020603050405020304" pitchFamily="18" charset="-78"/>
              </a:rPr>
              <a:t>CBF abnormalities with ‘normal’ coronary </a:t>
            </a:r>
            <a:r>
              <a:rPr lang="en-US" sz="3200" dirty="0" smtClean="0">
                <a:latin typeface="Andalus" panose="02020603050405020304" pitchFamily="18" charset="-78"/>
                <a:cs typeface="Andalus" panose="02020603050405020304" pitchFamily="18" charset="-78"/>
              </a:rPr>
              <a:t>vessels</a:t>
            </a:r>
            <a:endParaRPr lang="en-US" sz="3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055124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err="1" smtClean="0"/>
              <a:t>Endothelin</a:t>
            </a:r>
            <a:endParaRPr lang="en-IN" dirty="0"/>
          </a:p>
        </p:txBody>
      </p:sp>
      <p:sp>
        <p:nvSpPr>
          <p:cNvPr id="3" name="Content Placeholder 2"/>
          <p:cNvSpPr>
            <a:spLocks noGrp="1"/>
          </p:cNvSpPr>
          <p:nvPr>
            <p:ph idx="1"/>
          </p:nvPr>
        </p:nvSpPr>
        <p:spPr/>
        <p:txBody>
          <a:bodyPr>
            <a:normAutofit lnSpcReduction="10000"/>
          </a:bodyPr>
          <a:lstStyle/>
          <a:p>
            <a:r>
              <a:rPr lang="en-IN" dirty="0" smtClean="0"/>
              <a:t>The </a:t>
            </a:r>
            <a:r>
              <a:rPr lang="en-IN" dirty="0" err="1" smtClean="0"/>
              <a:t>endothelins</a:t>
            </a:r>
            <a:r>
              <a:rPr lang="en-IN" dirty="0" smtClean="0"/>
              <a:t> -  ET-1, ET-2, and ET-3</a:t>
            </a:r>
          </a:p>
          <a:p>
            <a:r>
              <a:rPr lang="en-IN" dirty="0"/>
              <a:t>P</a:t>
            </a:r>
            <a:r>
              <a:rPr lang="en-IN" dirty="0" smtClean="0"/>
              <a:t>eptide endothelium-dependent constricting factors – very potent</a:t>
            </a:r>
          </a:p>
          <a:p>
            <a:r>
              <a:rPr lang="en-IN" dirty="0"/>
              <a:t>C</a:t>
            </a:r>
            <a:r>
              <a:rPr lang="en-IN" dirty="0" smtClean="0"/>
              <a:t>onstriction to ET is prolonged</a:t>
            </a:r>
          </a:p>
          <a:p>
            <a:r>
              <a:rPr lang="en-IN" dirty="0" smtClean="0"/>
              <a:t>Changes in ET levels mediated through transcriptional control (longer term changes in coronary vasomotor tone)</a:t>
            </a:r>
          </a:p>
          <a:p>
            <a:pPr lvl="1"/>
            <a:r>
              <a:rPr lang="en-IN" dirty="0" smtClean="0"/>
              <a:t>ET-A and ET-B receptors</a:t>
            </a:r>
          </a:p>
          <a:p>
            <a:pPr lvl="1"/>
            <a:r>
              <a:rPr lang="en-IN" dirty="0" smtClean="0"/>
              <a:t>ET-A–activation of protein kinase C</a:t>
            </a:r>
          </a:p>
          <a:p>
            <a:pPr lvl="1"/>
            <a:r>
              <a:rPr lang="en-IN" dirty="0" smtClean="0"/>
              <a:t>ET-B–less pronounced action</a:t>
            </a:r>
          </a:p>
          <a:p>
            <a:r>
              <a:rPr lang="en-IN" dirty="0"/>
              <a:t>N</a:t>
            </a:r>
            <a:r>
              <a:rPr lang="en-IN" dirty="0" smtClean="0"/>
              <a:t>ot involved in regulating coronary flow in the normal heart</a:t>
            </a:r>
          </a:p>
          <a:p>
            <a:r>
              <a:rPr lang="en-IN" dirty="0" smtClean="0"/>
              <a:t>Imp in pathophysiologic states like heart failure</a:t>
            </a:r>
            <a:endParaRPr lang="en-IN" dirty="0"/>
          </a:p>
        </p:txBody>
      </p:sp>
    </p:spTree>
    <p:extLst>
      <p:ext uri="{BB962C8B-B14F-4D97-AF65-F5344CB8AC3E}">
        <p14:creationId xmlns:p14="http://schemas.microsoft.com/office/powerpoint/2010/main" val="1002450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t>Determinants of Coronary Vascular Resistance</a:t>
            </a:r>
            <a:endParaRPr lang="en-IN" dirty="0"/>
          </a:p>
        </p:txBody>
      </p:sp>
      <p:sp>
        <p:nvSpPr>
          <p:cNvPr id="3" name="Content Placeholder 2"/>
          <p:cNvSpPr>
            <a:spLocks noGrp="1"/>
          </p:cNvSpPr>
          <p:nvPr>
            <p:ph idx="1"/>
          </p:nvPr>
        </p:nvSpPr>
        <p:spPr/>
        <p:txBody>
          <a:bodyPr>
            <a:normAutofit/>
          </a:bodyPr>
          <a:lstStyle/>
          <a:p>
            <a:r>
              <a:rPr lang="en-IN" dirty="0" smtClean="0"/>
              <a:t>The resistance to coronary blood flow can be divided into three major components</a:t>
            </a:r>
          </a:p>
          <a:p>
            <a:pPr>
              <a:buFont typeface="Wingdings" panose="05000000000000000000" pitchFamily="2" charset="2"/>
              <a:buChar char="Ø"/>
            </a:pPr>
            <a:r>
              <a:rPr lang="en-IN" dirty="0" smtClean="0"/>
              <a:t>R</a:t>
            </a:r>
            <a:r>
              <a:rPr lang="en-IN" baseline="-25000" dirty="0" smtClean="0"/>
              <a:t>1</a:t>
            </a:r>
            <a:r>
              <a:rPr lang="en-IN" dirty="0" smtClean="0"/>
              <a:t> – </a:t>
            </a:r>
            <a:r>
              <a:rPr lang="en-IN" dirty="0" err="1" smtClean="0"/>
              <a:t>epicardial</a:t>
            </a:r>
            <a:r>
              <a:rPr lang="en-IN" dirty="0" smtClean="0"/>
              <a:t> conduit artery resistance (normally insignificant)</a:t>
            </a:r>
          </a:p>
          <a:p>
            <a:pPr>
              <a:buFont typeface="Wingdings" panose="05000000000000000000" pitchFamily="2" charset="2"/>
              <a:buChar char="Ø"/>
            </a:pPr>
            <a:r>
              <a:rPr lang="en-IN" dirty="0" smtClean="0"/>
              <a:t>R</a:t>
            </a:r>
            <a:r>
              <a:rPr lang="en-IN" baseline="-25000" dirty="0" smtClean="0"/>
              <a:t>2</a:t>
            </a:r>
            <a:r>
              <a:rPr lang="en-IN" dirty="0" smtClean="0"/>
              <a:t> – resistance secondary to metabolic and </a:t>
            </a:r>
            <a:r>
              <a:rPr lang="en-IN" dirty="0" err="1" smtClean="0"/>
              <a:t>autoregulatory</a:t>
            </a:r>
            <a:r>
              <a:rPr lang="en-IN" dirty="0" smtClean="0"/>
              <a:t> adjustments in flow (occurs in arterioles and resistance arteries)</a:t>
            </a:r>
          </a:p>
          <a:p>
            <a:pPr>
              <a:buFont typeface="Wingdings" panose="05000000000000000000" pitchFamily="2" charset="2"/>
              <a:buChar char="Ø"/>
            </a:pPr>
            <a:r>
              <a:rPr lang="en-IN" dirty="0" smtClean="0"/>
              <a:t>R</a:t>
            </a:r>
            <a:r>
              <a:rPr lang="en-IN" baseline="-25000" dirty="0" smtClean="0"/>
              <a:t>3</a:t>
            </a:r>
            <a:r>
              <a:rPr lang="en-IN" dirty="0" smtClean="0"/>
              <a:t> – time-varying compressive resistance (</a:t>
            </a:r>
            <a:r>
              <a:rPr lang="en-IN" dirty="0" err="1" smtClean="0"/>
              <a:t>subendocardial</a:t>
            </a:r>
            <a:r>
              <a:rPr lang="en-IN" dirty="0" smtClean="0"/>
              <a:t> &gt;</a:t>
            </a:r>
            <a:r>
              <a:rPr lang="en-IN" dirty="0" err="1" smtClean="0"/>
              <a:t>subepicardial</a:t>
            </a:r>
            <a:r>
              <a:rPr lang="en-IN" dirty="0" smtClean="0"/>
              <a:t> layer)</a:t>
            </a:r>
          </a:p>
        </p:txBody>
      </p:sp>
    </p:spTree>
    <p:extLst>
      <p:ext uri="{BB962C8B-B14F-4D97-AF65-F5344CB8AC3E}">
        <p14:creationId xmlns:p14="http://schemas.microsoft.com/office/powerpoint/2010/main" val="3527669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stretch>
            <a:fillRect/>
          </a:stretch>
        </p:blipFill>
        <p:spPr>
          <a:xfrm>
            <a:off x="156919" y="187893"/>
            <a:ext cx="5834447" cy="6515511"/>
          </a:xfrm>
          <a:prstGeom prst="rect">
            <a:avLst/>
          </a:prstGeom>
        </p:spPr>
      </p:pic>
      <p:sp>
        <p:nvSpPr>
          <p:cNvPr id="6" name="Content Placeholder 5"/>
          <p:cNvSpPr>
            <a:spLocks noGrp="1"/>
          </p:cNvSpPr>
          <p:nvPr>
            <p:ph sz="half" idx="2"/>
          </p:nvPr>
        </p:nvSpPr>
        <p:spPr>
          <a:xfrm>
            <a:off x="6250675" y="269781"/>
            <a:ext cx="5676331" cy="6390326"/>
          </a:xfrm>
        </p:spPr>
        <p:txBody>
          <a:bodyPr>
            <a:normAutofit/>
          </a:bodyPr>
          <a:lstStyle/>
          <a:p>
            <a:pPr>
              <a:buFont typeface="Wingdings" panose="05000000000000000000" pitchFamily="2" charset="2"/>
              <a:buChar char="Ø"/>
            </a:pPr>
            <a:r>
              <a:rPr lang="en-IN" sz="2200" dirty="0" smtClean="0"/>
              <a:t>R</a:t>
            </a:r>
            <a:r>
              <a:rPr lang="en-IN" sz="2200" baseline="-25000" dirty="0" smtClean="0"/>
              <a:t>1</a:t>
            </a:r>
            <a:r>
              <a:rPr lang="en-IN" sz="2200" dirty="0" smtClean="0"/>
              <a:t> –</a:t>
            </a:r>
            <a:r>
              <a:rPr lang="en-IN" sz="2200" dirty="0"/>
              <a:t> </a:t>
            </a:r>
            <a:r>
              <a:rPr lang="en-IN" sz="2200" dirty="0" err="1" smtClean="0"/>
              <a:t>epicardial</a:t>
            </a:r>
            <a:r>
              <a:rPr lang="en-IN" sz="2200" dirty="0" smtClean="0"/>
              <a:t> </a:t>
            </a:r>
            <a:r>
              <a:rPr lang="en-IN" sz="2200" dirty="0"/>
              <a:t>conduit artery </a:t>
            </a:r>
            <a:r>
              <a:rPr lang="en-IN" sz="2200" dirty="0" smtClean="0"/>
              <a:t>resistance (normally insignificant)</a:t>
            </a:r>
            <a:endParaRPr lang="en-IN" sz="2200" dirty="0"/>
          </a:p>
          <a:p>
            <a:pPr>
              <a:buFont typeface="Wingdings" panose="05000000000000000000" pitchFamily="2" charset="2"/>
              <a:buChar char="Ø"/>
            </a:pPr>
            <a:r>
              <a:rPr lang="en-IN" sz="2200" dirty="0" smtClean="0"/>
              <a:t>R</a:t>
            </a:r>
            <a:r>
              <a:rPr lang="en-IN" sz="2200" baseline="-25000" dirty="0" smtClean="0"/>
              <a:t>2</a:t>
            </a:r>
            <a:r>
              <a:rPr lang="en-IN" sz="2200" dirty="0" smtClean="0"/>
              <a:t> – resistance </a:t>
            </a:r>
            <a:r>
              <a:rPr lang="en-IN" sz="2200" dirty="0"/>
              <a:t>secondary to metabolic and </a:t>
            </a:r>
            <a:r>
              <a:rPr lang="en-IN" sz="2200" dirty="0" err="1"/>
              <a:t>autoregulatory</a:t>
            </a:r>
            <a:r>
              <a:rPr lang="en-IN" sz="2200" dirty="0"/>
              <a:t> adjustments in flow </a:t>
            </a:r>
            <a:r>
              <a:rPr lang="en-IN" sz="2200" dirty="0" smtClean="0"/>
              <a:t>(occurs </a:t>
            </a:r>
            <a:r>
              <a:rPr lang="en-IN" sz="2200" dirty="0"/>
              <a:t>in arterioles and resistance </a:t>
            </a:r>
            <a:r>
              <a:rPr lang="en-IN" sz="2200" dirty="0" smtClean="0"/>
              <a:t>arteries)</a:t>
            </a:r>
            <a:endParaRPr lang="en-IN" sz="2200" dirty="0"/>
          </a:p>
          <a:p>
            <a:pPr>
              <a:buFont typeface="Wingdings" panose="05000000000000000000" pitchFamily="2" charset="2"/>
              <a:buChar char="Ø"/>
            </a:pPr>
            <a:r>
              <a:rPr lang="en-IN" sz="2200" dirty="0"/>
              <a:t>R</a:t>
            </a:r>
            <a:r>
              <a:rPr lang="en-IN" sz="2200" baseline="-25000" dirty="0"/>
              <a:t>3</a:t>
            </a:r>
            <a:r>
              <a:rPr lang="en-IN" sz="2200" dirty="0"/>
              <a:t> </a:t>
            </a:r>
            <a:r>
              <a:rPr lang="en-IN" sz="2200" dirty="0" smtClean="0"/>
              <a:t>– time-varying </a:t>
            </a:r>
            <a:r>
              <a:rPr lang="en-IN" sz="2200" dirty="0"/>
              <a:t>compressive </a:t>
            </a:r>
            <a:r>
              <a:rPr lang="en-IN" sz="2200" dirty="0" smtClean="0"/>
              <a:t>resistance (</a:t>
            </a:r>
            <a:r>
              <a:rPr lang="en-IN" sz="2200" dirty="0" err="1" smtClean="0"/>
              <a:t>subendocardial</a:t>
            </a:r>
            <a:r>
              <a:rPr lang="en-IN" sz="2200" dirty="0" smtClean="0"/>
              <a:t> </a:t>
            </a:r>
            <a:r>
              <a:rPr lang="en-IN" sz="2200" dirty="0"/>
              <a:t>&gt;</a:t>
            </a:r>
            <a:r>
              <a:rPr lang="en-IN" sz="2200" dirty="0" err="1" smtClean="0"/>
              <a:t>subepicardial</a:t>
            </a:r>
            <a:r>
              <a:rPr lang="en-IN" sz="2200" dirty="0" smtClean="0"/>
              <a:t> layer)</a:t>
            </a:r>
            <a:endParaRPr lang="en-IN" sz="2200" dirty="0"/>
          </a:p>
          <a:p>
            <a:endParaRPr lang="en-IN" dirty="0" smtClean="0"/>
          </a:p>
          <a:p>
            <a:r>
              <a:rPr lang="en-IN" dirty="0" smtClean="0"/>
              <a:t>In </a:t>
            </a:r>
            <a:r>
              <a:rPr lang="en-IN" dirty="0"/>
              <a:t>the normal heart, R</a:t>
            </a:r>
            <a:r>
              <a:rPr lang="en-IN" baseline="-25000" dirty="0"/>
              <a:t>2</a:t>
            </a:r>
            <a:r>
              <a:rPr lang="en-IN" dirty="0"/>
              <a:t> &gt; R</a:t>
            </a:r>
            <a:r>
              <a:rPr lang="en-IN" baseline="-25000" dirty="0"/>
              <a:t>3</a:t>
            </a:r>
            <a:r>
              <a:rPr lang="en-IN" dirty="0"/>
              <a:t> &gt;&gt; R</a:t>
            </a:r>
            <a:r>
              <a:rPr lang="en-IN" baseline="-25000" dirty="0"/>
              <a:t>1</a:t>
            </a:r>
            <a:endParaRPr lang="en-IN" dirty="0"/>
          </a:p>
          <a:p>
            <a:r>
              <a:rPr lang="en-IN" dirty="0"/>
              <a:t>The development of a proximal stenosis or pharmacologic vasodilation reduces arteriolar resistance (R</a:t>
            </a:r>
            <a:r>
              <a:rPr lang="en-IN" baseline="-25000" dirty="0"/>
              <a:t>2</a:t>
            </a:r>
            <a:r>
              <a:rPr lang="en-IN" dirty="0"/>
              <a:t>)</a:t>
            </a:r>
          </a:p>
          <a:p>
            <a:r>
              <a:rPr lang="en-IN" dirty="0"/>
              <a:t>In the presence of a severe </a:t>
            </a:r>
            <a:r>
              <a:rPr lang="en-IN" dirty="0" err="1"/>
              <a:t>epicardial</a:t>
            </a:r>
            <a:r>
              <a:rPr lang="en-IN" dirty="0"/>
              <a:t> stenosis, R</a:t>
            </a:r>
            <a:r>
              <a:rPr lang="en-IN" baseline="-25000" dirty="0"/>
              <a:t>1</a:t>
            </a:r>
            <a:r>
              <a:rPr lang="en-IN" dirty="0"/>
              <a:t> &gt; R</a:t>
            </a:r>
            <a:r>
              <a:rPr lang="en-IN" baseline="-25000" dirty="0"/>
              <a:t>3</a:t>
            </a:r>
            <a:r>
              <a:rPr lang="en-IN" dirty="0"/>
              <a:t> &gt; </a:t>
            </a:r>
            <a:r>
              <a:rPr lang="en-IN" dirty="0" smtClean="0"/>
              <a:t>R</a:t>
            </a:r>
            <a:r>
              <a:rPr lang="en-IN" baseline="-25000" dirty="0" smtClean="0"/>
              <a:t>2</a:t>
            </a:r>
            <a:endParaRPr lang="en-IN" dirty="0"/>
          </a:p>
        </p:txBody>
      </p:sp>
    </p:spTree>
    <p:extLst>
      <p:ext uri="{BB962C8B-B14F-4D97-AF65-F5344CB8AC3E}">
        <p14:creationId xmlns:p14="http://schemas.microsoft.com/office/powerpoint/2010/main" val="449234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R1 - </a:t>
            </a:r>
            <a:r>
              <a:rPr lang="en-IN" sz="3600" dirty="0"/>
              <a:t>E</a:t>
            </a:r>
            <a:r>
              <a:rPr lang="en-IN" sz="3600" dirty="0" smtClean="0"/>
              <a:t>picardial Conduit </a:t>
            </a:r>
            <a:r>
              <a:rPr lang="en-IN" sz="3600" dirty="0"/>
              <a:t>A</a:t>
            </a:r>
            <a:r>
              <a:rPr lang="en-IN" sz="3600" dirty="0" smtClean="0"/>
              <a:t>rtery </a:t>
            </a:r>
            <a:r>
              <a:rPr lang="en-IN" sz="3600" dirty="0"/>
              <a:t>R</a:t>
            </a:r>
            <a:r>
              <a:rPr lang="en-IN" sz="3600" dirty="0" smtClean="0"/>
              <a:t>esistance</a:t>
            </a:r>
            <a:endParaRPr lang="en-IN" sz="3600" dirty="0"/>
          </a:p>
        </p:txBody>
      </p:sp>
      <p:sp>
        <p:nvSpPr>
          <p:cNvPr id="6" name="Content Placeholder 5"/>
          <p:cNvSpPr>
            <a:spLocks noGrp="1"/>
          </p:cNvSpPr>
          <p:nvPr>
            <p:ph idx="1"/>
          </p:nvPr>
        </p:nvSpPr>
        <p:spPr/>
        <p:txBody>
          <a:bodyPr/>
          <a:lstStyle/>
          <a:p>
            <a:r>
              <a:rPr lang="en-IN" dirty="0" smtClean="0"/>
              <a:t>Under normal circumstances, </a:t>
            </a:r>
          </a:p>
          <a:p>
            <a:pPr lvl="1"/>
            <a:r>
              <a:rPr lang="en-IN" dirty="0"/>
              <a:t>N</a:t>
            </a:r>
            <a:r>
              <a:rPr lang="en-IN" dirty="0" smtClean="0"/>
              <a:t>o measurable pressure drop in the </a:t>
            </a:r>
            <a:r>
              <a:rPr lang="en-IN" dirty="0" err="1" smtClean="0"/>
              <a:t>epicardial</a:t>
            </a:r>
            <a:r>
              <a:rPr lang="en-IN" dirty="0" smtClean="0"/>
              <a:t> arteries</a:t>
            </a:r>
          </a:p>
          <a:p>
            <a:pPr lvl="1"/>
            <a:r>
              <a:rPr lang="en-IN" dirty="0"/>
              <a:t>N</a:t>
            </a:r>
            <a:r>
              <a:rPr lang="en-IN" dirty="0" smtClean="0"/>
              <a:t>egligible conduit resistance</a:t>
            </a:r>
          </a:p>
          <a:p>
            <a:endParaRPr lang="en-IN" dirty="0" smtClean="0"/>
          </a:p>
          <a:p>
            <a:r>
              <a:rPr lang="en-IN" dirty="0" smtClean="0"/>
              <a:t>With the development of </a:t>
            </a:r>
            <a:r>
              <a:rPr lang="en-IN" dirty="0" err="1" smtClean="0"/>
              <a:t>hemodynamically</a:t>
            </a:r>
            <a:r>
              <a:rPr lang="en-IN" dirty="0" smtClean="0"/>
              <a:t> significant </a:t>
            </a:r>
            <a:r>
              <a:rPr lang="en-IN" dirty="0" err="1" smtClean="0"/>
              <a:t>epicardial</a:t>
            </a:r>
            <a:r>
              <a:rPr lang="en-IN" dirty="0" smtClean="0"/>
              <a:t> artery narrowing </a:t>
            </a:r>
          </a:p>
          <a:p>
            <a:pPr lvl="1"/>
            <a:r>
              <a:rPr lang="en-IN" dirty="0" smtClean="0"/>
              <a:t>50% diameter reduction - begins to contribute an increasing component to total coronary resistance</a:t>
            </a:r>
          </a:p>
          <a:p>
            <a:pPr lvl="1"/>
            <a:r>
              <a:rPr lang="en-IN" dirty="0" smtClean="0"/>
              <a:t>Severely narrowed (more than 90%) -  reduce resting flow</a:t>
            </a:r>
            <a:endParaRPr lang="en-IN" dirty="0"/>
          </a:p>
        </p:txBody>
      </p:sp>
    </p:spTree>
    <p:extLst>
      <p:ext uri="{BB962C8B-B14F-4D97-AF65-F5344CB8AC3E}">
        <p14:creationId xmlns:p14="http://schemas.microsoft.com/office/powerpoint/2010/main" val="1139002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a:t>
            </a:r>
            <a:r>
              <a:rPr lang="en-IN" baseline="-25000" dirty="0"/>
              <a:t>2</a:t>
            </a:r>
            <a:endParaRPr lang="en-IN" dirty="0"/>
          </a:p>
        </p:txBody>
      </p:sp>
      <p:sp>
        <p:nvSpPr>
          <p:cNvPr id="3" name="Content Placeholder 2"/>
          <p:cNvSpPr>
            <a:spLocks noGrp="1"/>
          </p:cNvSpPr>
          <p:nvPr>
            <p:ph idx="1"/>
          </p:nvPr>
        </p:nvSpPr>
        <p:spPr/>
        <p:txBody>
          <a:bodyPr>
            <a:normAutofit fontScale="92500"/>
          </a:bodyPr>
          <a:lstStyle/>
          <a:p>
            <a:r>
              <a:rPr lang="en-IN" dirty="0" smtClean="0"/>
              <a:t>Dynamic </a:t>
            </a:r>
          </a:p>
          <a:p>
            <a:r>
              <a:rPr lang="en-IN" dirty="0"/>
              <a:t>F</a:t>
            </a:r>
            <a:r>
              <a:rPr lang="en-IN" dirty="0" smtClean="0"/>
              <a:t>rom microcirculatory resistance arteries and arterioles</a:t>
            </a:r>
          </a:p>
          <a:p>
            <a:r>
              <a:rPr lang="en-IN" dirty="0" smtClean="0"/>
              <a:t>Distributed throughout the myocardium (20 to 200 µm in diameter)</a:t>
            </a:r>
          </a:p>
          <a:p>
            <a:r>
              <a:rPr lang="en-IN" dirty="0"/>
              <a:t>C</a:t>
            </a:r>
            <a:r>
              <a:rPr lang="en-IN" dirty="0" smtClean="0"/>
              <a:t>hanges in response to </a:t>
            </a:r>
            <a:endParaRPr lang="en-IN" dirty="0"/>
          </a:p>
          <a:p>
            <a:pPr lvl="1"/>
            <a:r>
              <a:rPr lang="en-IN" dirty="0" smtClean="0"/>
              <a:t>Physical forces (intraluminal pressure and shear stress)</a:t>
            </a:r>
          </a:p>
          <a:p>
            <a:pPr lvl="1"/>
            <a:r>
              <a:rPr lang="en-IN" dirty="0" smtClean="0"/>
              <a:t>Metabolic needs of the tissue</a:t>
            </a:r>
          </a:p>
          <a:p>
            <a:r>
              <a:rPr lang="en-IN" dirty="0" smtClean="0"/>
              <a:t>Accounts for no more than 20% (Even </a:t>
            </a:r>
            <a:r>
              <a:rPr lang="en-IN" dirty="0"/>
              <a:t>in the maximally </a:t>
            </a:r>
            <a:r>
              <a:rPr lang="en-IN" dirty="0" err="1"/>
              <a:t>vasodilated</a:t>
            </a:r>
            <a:r>
              <a:rPr lang="en-IN" dirty="0"/>
              <a:t> </a:t>
            </a:r>
            <a:r>
              <a:rPr lang="en-IN" dirty="0" smtClean="0"/>
              <a:t>heart)</a:t>
            </a:r>
          </a:p>
          <a:p>
            <a:r>
              <a:rPr lang="en-IN" dirty="0" smtClean="0"/>
              <a:t>Minimum resistance</a:t>
            </a:r>
          </a:p>
          <a:p>
            <a:pPr lvl="1"/>
            <a:r>
              <a:rPr lang="en-IN" dirty="0" smtClean="0"/>
              <a:t>Determined by the size and density of arterial resistance vessels</a:t>
            </a:r>
          </a:p>
          <a:p>
            <a:pPr lvl="1"/>
            <a:r>
              <a:rPr lang="en-IN" dirty="0" smtClean="0"/>
              <a:t>Results in substantial coronary flow reserve in the normal heart</a:t>
            </a:r>
            <a:endParaRPr lang="en-IN" dirty="0"/>
          </a:p>
        </p:txBody>
      </p:sp>
    </p:spTree>
    <p:extLst>
      <p:ext uri="{BB962C8B-B14F-4D97-AF65-F5344CB8AC3E}">
        <p14:creationId xmlns:p14="http://schemas.microsoft.com/office/powerpoint/2010/main" val="1197202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t>Compressive Resistance </a:t>
            </a:r>
            <a:r>
              <a:rPr lang="en-IN" sz="3600" dirty="0"/>
              <a:t>(</a:t>
            </a:r>
            <a:r>
              <a:rPr lang="en-IN" sz="3600" dirty="0" smtClean="0"/>
              <a:t>R</a:t>
            </a:r>
            <a:r>
              <a:rPr lang="en-IN" sz="3600" baseline="-25000" dirty="0" smtClean="0"/>
              <a:t>3</a:t>
            </a:r>
            <a:r>
              <a:rPr lang="en-IN" sz="3600" dirty="0"/>
              <a:t>)</a:t>
            </a:r>
            <a:r>
              <a:rPr lang="en-IN" sz="3600" dirty="0" smtClean="0"/>
              <a:t> </a:t>
            </a:r>
            <a:endParaRPr lang="en-IN" dirty="0"/>
          </a:p>
        </p:txBody>
      </p:sp>
      <p:sp>
        <p:nvSpPr>
          <p:cNvPr id="3" name="Content Placeholder 2"/>
          <p:cNvSpPr>
            <a:spLocks noGrp="1"/>
          </p:cNvSpPr>
          <p:nvPr>
            <p:ph idx="1"/>
          </p:nvPr>
        </p:nvSpPr>
        <p:spPr/>
        <p:txBody>
          <a:bodyPr>
            <a:normAutofit lnSpcReduction="10000"/>
          </a:bodyPr>
          <a:lstStyle/>
          <a:p>
            <a:r>
              <a:rPr lang="en-IN" dirty="0"/>
              <a:t>V</a:t>
            </a:r>
            <a:r>
              <a:rPr lang="en-IN" dirty="0" smtClean="0"/>
              <a:t>aries with time throughout the cardiac cycle</a:t>
            </a:r>
          </a:p>
          <a:p>
            <a:r>
              <a:rPr lang="en-IN" dirty="0" smtClean="0"/>
              <a:t>Related to </a:t>
            </a:r>
          </a:p>
          <a:p>
            <a:pPr lvl="1"/>
            <a:r>
              <a:rPr lang="en-IN" dirty="0"/>
              <a:t>C</a:t>
            </a:r>
            <a:r>
              <a:rPr lang="en-IN" dirty="0" smtClean="0"/>
              <a:t>ardiac contraction</a:t>
            </a:r>
          </a:p>
          <a:p>
            <a:pPr lvl="1"/>
            <a:r>
              <a:rPr lang="en-IN" dirty="0"/>
              <a:t>S</a:t>
            </a:r>
            <a:r>
              <a:rPr lang="en-IN" dirty="0" smtClean="0"/>
              <a:t>ystolic pressure development within the left ventricle</a:t>
            </a:r>
          </a:p>
          <a:p>
            <a:r>
              <a:rPr lang="en-IN" dirty="0" smtClean="0"/>
              <a:t>In heart failure</a:t>
            </a:r>
          </a:p>
          <a:p>
            <a:pPr lvl="1"/>
            <a:r>
              <a:rPr lang="en-IN" dirty="0"/>
              <a:t>C</a:t>
            </a:r>
            <a:r>
              <a:rPr lang="en-IN" dirty="0" smtClean="0"/>
              <a:t>ompressive effects from elevated ventricular diastolic pressure</a:t>
            </a:r>
          </a:p>
          <a:p>
            <a:pPr lvl="1"/>
            <a:r>
              <a:rPr lang="en-IN" dirty="0"/>
              <a:t>Elevated extravascular tissue pressure during diastole</a:t>
            </a:r>
          </a:p>
          <a:p>
            <a:pPr lvl="1"/>
            <a:r>
              <a:rPr lang="en-IN" dirty="0" smtClean="0"/>
              <a:t>Impede perfusion via passive compression of microcirculatory vessels</a:t>
            </a:r>
          </a:p>
          <a:p>
            <a:r>
              <a:rPr lang="en-IN" dirty="0" smtClean="0">
                <a:latin typeface="Times New Roman" panose="02020603050405020304" pitchFamily="18" charset="0"/>
                <a:cs typeface="Times New Roman" panose="02020603050405020304" pitchFamily="18" charset="0"/>
              </a:rPr>
              <a:t>↑ </a:t>
            </a:r>
            <a:r>
              <a:rPr lang="en-IN" dirty="0" smtClean="0"/>
              <a:t>preload - </a:t>
            </a:r>
            <a:r>
              <a:rPr lang="en-IN" dirty="0" smtClean="0">
                <a:latin typeface="Times New Roman" panose="02020603050405020304" pitchFamily="18" charset="0"/>
                <a:cs typeface="Times New Roman" panose="02020603050405020304" pitchFamily="18" charset="0"/>
              </a:rPr>
              <a:t>↑</a:t>
            </a:r>
            <a:r>
              <a:rPr lang="en-IN" dirty="0" smtClean="0"/>
              <a:t>back pressure to coronary flow (above venous pressure)</a:t>
            </a:r>
          </a:p>
          <a:p>
            <a:r>
              <a:rPr lang="en-IN" dirty="0"/>
              <a:t>M</a:t>
            </a:r>
            <a:r>
              <a:rPr lang="en-IN" dirty="0" smtClean="0"/>
              <a:t>ost prominent in the </a:t>
            </a:r>
            <a:r>
              <a:rPr lang="en-IN" dirty="0" err="1" smtClean="0"/>
              <a:t>subendocardium</a:t>
            </a:r>
            <a:endParaRPr lang="en-IN" dirty="0"/>
          </a:p>
        </p:txBody>
      </p:sp>
    </p:spTree>
    <p:extLst>
      <p:ext uri="{BB962C8B-B14F-4D97-AF65-F5344CB8AC3E}">
        <p14:creationId xmlns:p14="http://schemas.microsoft.com/office/powerpoint/2010/main" val="3435789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2797"/>
          </a:xfrm>
        </p:spPr>
        <p:txBody>
          <a:bodyPr>
            <a:normAutofit fontScale="90000"/>
          </a:bodyPr>
          <a:lstStyle/>
          <a:p>
            <a:pPr algn="ctr"/>
            <a:r>
              <a:rPr lang="en-IN" sz="3200" b="1" dirty="0"/>
              <a:t>Effects of extravascular tissue pressure on </a:t>
            </a:r>
            <a:r>
              <a:rPr lang="en-IN" sz="3200" b="1" dirty="0" err="1"/>
              <a:t>transmural</a:t>
            </a:r>
            <a:r>
              <a:rPr lang="en-IN" sz="3200" b="1" dirty="0"/>
              <a:t> </a:t>
            </a:r>
            <a:r>
              <a:rPr lang="en-IN" sz="3200" b="1" dirty="0" smtClean="0"/>
              <a:t>perfusion</a:t>
            </a:r>
            <a:endParaRPr lang="en-IN" sz="3200" b="1" dirty="0"/>
          </a:p>
        </p:txBody>
      </p:sp>
      <p:pic>
        <p:nvPicPr>
          <p:cNvPr id="4" name="Content Placeholder 3"/>
          <p:cNvPicPr>
            <a:picLocks noGrp="1" noChangeAspect="1"/>
          </p:cNvPicPr>
          <p:nvPr>
            <p:ph sz="half" idx="1"/>
          </p:nvPr>
        </p:nvPicPr>
        <p:blipFill>
          <a:blip r:embed="rId3"/>
          <a:stretch>
            <a:fillRect/>
          </a:stretch>
        </p:blipFill>
        <p:spPr>
          <a:xfrm>
            <a:off x="307341" y="774746"/>
            <a:ext cx="3964407" cy="5921361"/>
          </a:xfrm>
          <a:prstGeom prst="rect">
            <a:avLst/>
          </a:prstGeom>
        </p:spPr>
      </p:pic>
      <p:sp>
        <p:nvSpPr>
          <p:cNvPr id="3" name="Content Placeholder 2"/>
          <p:cNvSpPr>
            <a:spLocks noGrp="1"/>
          </p:cNvSpPr>
          <p:nvPr>
            <p:ph sz="half" idx="2"/>
          </p:nvPr>
        </p:nvSpPr>
        <p:spPr>
          <a:xfrm>
            <a:off x="4476466" y="870281"/>
            <a:ext cx="7355005" cy="5844417"/>
          </a:xfrm>
        </p:spPr>
        <p:txBody>
          <a:bodyPr>
            <a:normAutofit/>
          </a:bodyPr>
          <a:lstStyle/>
          <a:p>
            <a:r>
              <a:rPr lang="en-IN" dirty="0"/>
              <a:t>D</a:t>
            </a:r>
            <a:r>
              <a:rPr lang="en-IN" dirty="0" smtClean="0"/>
              <a:t>uring diastole </a:t>
            </a:r>
          </a:p>
          <a:p>
            <a:pPr lvl="1">
              <a:buFont typeface="Wingdings" panose="05000000000000000000" pitchFamily="2" charset="2"/>
              <a:buChar char="Ø"/>
            </a:pPr>
            <a:r>
              <a:rPr lang="en-IN" dirty="0" smtClean="0"/>
              <a:t>Compressive </a:t>
            </a:r>
            <a:r>
              <a:rPr lang="en-IN" dirty="0"/>
              <a:t>effects are </a:t>
            </a:r>
            <a:r>
              <a:rPr lang="en-IN" dirty="0" smtClean="0"/>
              <a:t>related to tissue pressures that decrease from the </a:t>
            </a:r>
            <a:r>
              <a:rPr lang="en-IN" dirty="0" err="1" smtClean="0"/>
              <a:t>subendocardium</a:t>
            </a:r>
            <a:r>
              <a:rPr lang="en-IN" dirty="0" smtClean="0"/>
              <a:t> to </a:t>
            </a:r>
            <a:r>
              <a:rPr lang="en-IN" dirty="0" err="1" smtClean="0"/>
              <a:t>subepicardium</a:t>
            </a:r>
            <a:endParaRPr lang="en-IN" dirty="0" smtClean="0"/>
          </a:p>
          <a:p>
            <a:pPr lvl="1">
              <a:buFont typeface="Wingdings" panose="05000000000000000000" pitchFamily="2" charset="2"/>
              <a:buChar char="Ø"/>
            </a:pPr>
            <a:r>
              <a:rPr lang="en-IN" dirty="0" smtClean="0"/>
              <a:t>At diastolic LV pressures greater than 20 mm Hg, preload determines the effective backpressure to coronary diastolic perfusion </a:t>
            </a:r>
          </a:p>
          <a:p>
            <a:endParaRPr lang="en-IN" dirty="0" smtClean="0"/>
          </a:p>
          <a:p>
            <a:r>
              <a:rPr lang="en-IN" dirty="0" smtClean="0"/>
              <a:t>During systole</a:t>
            </a:r>
          </a:p>
          <a:p>
            <a:pPr lvl="1">
              <a:buFont typeface="Wingdings" panose="05000000000000000000" pitchFamily="2" charset="2"/>
              <a:buChar char="Ø"/>
            </a:pPr>
            <a:r>
              <a:rPr lang="en-IN" dirty="0" err="1" smtClean="0"/>
              <a:t>intramyocardial</a:t>
            </a:r>
            <a:r>
              <a:rPr lang="en-IN" dirty="0" smtClean="0"/>
              <a:t> tissue pressure </a:t>
            </a:r>
            <a:r>
              <a:rPr lang="en-IN"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Ø"/>
            </a:pPr>
            <a:r>
              <a:rPr lang="en-IN" dirty="0" smtClean="0"/>
              <a:t>Concealed arterial “backflow” → </a:t>
            </a:r>
            <a:r>
              <a:rPr lang="en-IN" dirty="0" smtClean="0">
                <a:latin typeface="Times New Roman" panose="02020603050405020304" pitchFamily="18" charset="0"/>
                <a:cs typeface="Times New Roman" panose="02020603050405020304" pitchFamily="18" charset="0"/>
              </a:rPr>
              <a:t>↓</a:t>
            </a:r>
            <a:r>
              <a:rPr lang="en-IN" dirty="0" smtClean="0"/>
              <a:t>systolic </a:t>
            </a:r>
            <a:r>
              <a:rPr lang="en-IN" dirty="0" err="1" smtClean="0"/>
              <a:t>epicardial</a:t>
            </a:r>
            <a:r>
              <a:rPr lang="en-IN" dirty="0" smtClean="0"/>
              <a:t> artery inflow</a:t>
            </a:r>
          </a:p>
          <a:p>
            <a:pPr lvl="1">
              <a:buFont typeface="Wingdings" panose="05000000000000000000" pitchFamily="2" charset="2"/>
              <a:buChar char="Ø"/>
            </a:pPr>
            <a:r>
              <a:rPr lang="en-IN" dirty="0" smtClean="0"/>
              <a:t>Compression of </a:t>
            </a:r>
            <a:r>
              <a:rPr lang="en-IN" dirty="0" err="1" smtClean="0"/>
              <a:t>venules</a:t>
            </a:r>
            <a:r>
              <a:rPr lang="en-IN" dirty="0" smtClean="0"/>
              <a:t> </a:t>
            </a:r>
            <a:r>
              <a:rPr lang="en-IN" dirty="0" smtClean="0">
                <a:latin typeface="Times New Roman" panose="02020603050405020304" pitchFamily="18" charset="0"/>
                <a:cs typeface="Times New Roman" panose="02020603050405020304" pitchFamily="18" charset="0"/>
              </a:rPr>
              <a:t>↑</a:t>
            </a:r>
            <a:r>
              <a:rPr lang="en-IN" dirty="0" smtClean="0"/>
              <a:t> venous outflow</a:t>
            </a:r>
            <a:endParaRPr lang="en-IN" dirty="0"/>
          </a:p>
        </p:txBody>
      </p:sp>
    </p:spTree>
    <p:extLst>
      <p:ext uri="{BB962C8B-B14F-4D97-AF65-F5344CB8AC3E}">
        <p14:creationId xmlns:p14="http://schemas.microsoft.com/office/powerpoint/2010/main" val="3533218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205409" y="454582"/>
            <a:ext cx="9712799" cy="5674894"/>
          </a:xfrm>
          <a:prstGeom prst="rect">
            <a:avLst/>
          </a:prstGeom>
        </p:spPr>
      </p:pic>
    </p:spTree>
    <p:extLst>
      <p:ext uri="{BB962C8B-B14F-4D97-AF65-F5344CB8AC3E}">
        <p14:creationId xmlns:p14="http://schemas.microsoft.com/office/powerpoint/2010/main" val="1837493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256" y="259309"/>
            <a:ext cx="10515600" cy="545910"/>
          </a:xfrm>
        </p:spPr>
        <p:txBody>
          <a:bodyPr>
            <a:normAutofit/>
          </a:bodyPr>
          <a:lstStyle/>
          <a:p>
            <a:pPr algn="ctr"/>
            <a:r>
              <a:rPr lang="en-IN" sz="2400" b="1" dirty="0"/>
              <a:t>Microcirculatory pressure </a:t>
            </a:r>
            <a:r>
              <a:rPr lang="en-IN" sz="2400" b="1" dirty="0" smtClean="0"/>
              <a:t>profile</a:t>
            </a:r>
            <a:r>
              <a:rPr lang="en-IN" sz="2400" dirty="0"/>
              <a:t> </a:t>
            </a:r>
            <a:r>
              <a:rPr lang="en-IN" sz="2400" b="1" dirty="0"/>
              <a:t>and local resistance </a:t>
            </a:r>
            <a:r>
              <a:rPr lang="en-IN" sz="2400" b="1" dirty="0" smtClean="0"/>
              <a:t>changes</a:t>
            </a:r>
            <a:endParaRPr lang="en-IN" sz="2400" b="1" dirty="0"/>
          </a:p>
        </p:txBody>
      </p:sp>
      <p:pic>
        <p:nvPicPr>
          <p:cNvPr id="4" name="Content Placeholder 3"/>
          <p:cNvPicPr>
            <a:picLocks noGrp="1" noChangeAspect="1"/>
          </p:cNvPicPr>
          <p:nvPr>
            <p:ph idx="1"/>
          </p:nvPr>
        </p:nvPicPr>
        <p:blipFill rotWithShape="1">
          <a:blip r:embed="rId3"/>
          <a:srcRect t="36324" b="32657"/>
          <a:stretch/>
        </p:blipFill>
        <p:spPr>
          <a:xfrm>
            <a:off x="3915586" y="846161"/>
            <a:ext cx="4005765" cy="3903260"/>
          </a:xfrm>
          <a:prstGeom prst="rect">
            <a:avLst/>
          </a:prstGeom>
        </p:spPr>
      </p:pic>
      <p:pic>
        <p:nvPicPr>
          <p:cNvPr id="5" name="Content Placeholder 3"/>
          <p:cNvPicPr>
            <a:picLocks noChangeAspect="1"/>
          </p:cNvPicPr>
          <p:nvPr/>
        </p:nvPicPr>
        <p:blipFill rotWithShape="1">
          <a:blip r:embed="rId3"/>
          <a:srcRect t="68973"/>
          <a:stretch/>
        </p:blipFill>
        <p:spPr>
          <a:xfrm>
            <a:off x="7915702" y="832513"/>
            <a:ext cx="4020368" cy="3918572"/>
          </a:xfrm>
          <a:prstGeom prst="rect">
            <a:avLst/>
          </a:prstGeom>
        </p:spPr>
      </p:pic>
      <p:pic>
        <p:nvPicPr>
          <p:cNvPr id="6" name="Content Placeholder 3"/>
          <p:cNvPicPr>
            <a:picLocks noChangeAspect="1"/>
          </p:cNvPicPr>
          <p:nvPr/>
        </p:nvPicPr>
        <p:blipFill rotWithShape="1">
          <a:blip r:embed="rId3"/>
          <a:srcRect b="65386"/>
          <a:stretch/>
        </p:blipFill>
        <p:spPr>
          <a:xfrm>
            <a:off x="354842" y="858909"/>
            <a:ext cx="3556343" cy="3866942"/>
          </a:xfrm>
          <a:prstGeom prst="rect">
            <a:avLst/>
          </a:prstGeom>
        </p:spPr>
      </p:pic>
      <p:sp>
        <p:nvSpPr>
          <p:cNvPr id="3" name="Rectangle 2"/>
          <p:cNvSpPr/>
          <p:nvPr/>
        </p:nvSpPr>
        <p:spPr>
          <a:xfrm>
            <a:off x="0" y="5247228"/>
            <a:ext cx="12192000" cy="1477328"/>
          </a:xfrm>
          <a:prstGeom prst="rect">
            <a:avLst/>
          </a:prstGeom>
        </p:spPr>
        <p:txBody>
          <a:bodyPr wrap="square">
            <a:spAutoFit/>
          </a:bodyPr>
          <a:lstStyle/>
          <a:p>
            <a:pPr algn="just"/>
            <a:r>
              <a:rPr lang="en-IN" b="1" i="1" dirty="0"/>
              <a:t>A</a:t>
            </a:r>
            <a:r>
              <a:rPr lang="en-IN" i="1" dirty="0"/>
              <a:t> modified from </a:t>
            </a:r>
            <a:r>
              <a:rPr lang="en-IN" i="1" dirty="0" err="1"/>
              <a:t>Chilian</a:t>
            </a:r>
            <a:r>
              <a:rPr lang="en-IN" i="1" dirty="0"/>
              <a:t> WM, Layne SM, </a:t>
            </a:r>
            <a:r>
              <a:rPr lang="en-IN" i="1" dirty="0" err="1"/>
              <a:t>Klausner</a:t>
            </a:r>
            <a:r>
              <a:rPr lang="en-IN" i="1" dirty="0"/>
              <a:t> EC, et al: Redistribution of coronary </a:t>
            </a:r>
            <a:r>
              <a:rPr lang="en-IN" i="1" dirty="0" err="1"/>
              <a:t>microvascular</a:t>
            </a:r>
            <a:r>
              <a:rPr lang="en-IN" i="1" dirty="0"/>
              <a:t> resistance produced by </a:t>
            </a:r>
            <a:r>
              <a:rPr lang="en-IN" i="1" dirty="0" err="1"/>
              <a:t>dipyridamole</a:t>
            </a:r>
            <a:r>
              <a:rPr lang="en-IN" i="1" dirty="0"/>
              <a:t>. Am J </a:t>
            </a:r>
            <a:r>
              <a:rPr lang="en-IN" i="1" dirty="0" err="1"/>
              <a:t>Physiol</a:t>
            </a:r>
            <a:r>
              <a:rPr lang="en-IN" i="1" dirty="0"/>
              <a:t> 256:H383, 1989; </a:t>
            </a:r>
            <a:r>
              <a:rPr lang="en-IN" b="1" i="1" dirty="0"/>
              <a:t>B</a:t>
            </a:r>
            <a:r>
              <a:rPr lang="en-IN" i="1" dirty="0"/>
              <a:t> modified from </a:t>
            </a:r>
            <a:r>
              <a:rPr lang="en-IN" i="1" dirty="0" err="1"/>
              <a:t>Kanatsuka</a:t>
            </a:r>
            <a:r>
              <a:rPr lang="en-IN" i="1" dirty="0"/>
              <a:t> H, Lamping KG, Eastham CL, et al: Heterogeneous changes in </a:t>
            </a:r>
            <a:r>
              <a:rPr lang="en-IN" i="1" dirty="0" err="1"/>
              <a:t>epimyocardial</a:t>
            </a:r>
            <a:r>
              <a:rPr lang="en-IN" i="1" dirty="0"/>
              <a:t> </a:t>
            </a:r>
            <a:r>
              <a:rPr lang="en-IN" i="1" dirty="0" err="1"/>
              <a:t>microvascular</a:t>
            </a:r>
            <a:r>
              <a:rPr lang="en-IN" i="1" dirty="0"/>
              <a:t> size during graded coronary stenosis. Evidence of the </a:t>
            </a:r>
            <a:r>
              <a:rPr lang="en-IN" i="1" dirty="0" err="1"/>
              <a:t>microvascular</a:t>
            </a:r>
            <a:r>
              <a:rPr lang="en-IN" i="1" dirty="0"/>
              <a:t> site for </a:t>
            </a:r>
            <a:r>
              <a:rPr lang="en-IN" i="1" dirty="0" err="1"/>
              <a:t>autoregulation</a:t>
            </a:r>
            <a:r>
              <a:rPr lang="en-IN" i="1" dirty="0"/>
              <a:t>. </a:t>
            </a:r>
            <a:r>
              <a:rPr lang="en-IN" i="1" dirty="0" err="1"/>
              <a:t>Circ</a:t>
            </a:r>
            <a:r>
              <a:rPr lang="en-IN" i="1" dirty="0"/>
              <a:t> Res 66:389, 1990; </a:t>
            </a:r>
            <a:r>
              <a:rPr lang="en-IN" b="1" i="1" dirty="0"/>
              <a:t>C</a:t>
            </a:r>
            <a:r>
              <a:rPr lang="en-IN" i="1" dirty="0"/>
              <a:t> modified from </a:t>
            </a:r>
            <a:r>
              <a:rPr lang="en-IN" i="1" dirty="0" err="1"/>
              <a:t>Kanatsuka</a:t>
            </a:r>
            <a:r>
              <a:rPr lang="en-IN" i="1" dirty="0"/>
              <a:t> H, Lamping KG, Eastham CL, et al: Comparison of the effects of increased myocardial oxygen consumption and adenosine on the coronary </a:t>
            </a:r>
            <a:r>
              <a:rPr lang="en-IN" i="1" dirty="0" err="1"/>
              <a:t>microvascular</a:t>
            </a:r>
            <a:r>
              <a:rPr lang="en-IN" i="1" dirty="0"/>
              <a:t> resistance. </a:t>
            </a:r>
            <a:r>
              <a:rPr lang="en-IN" i="1" dirty="0" err="1"/>
              <a:t>Circ</a:t>
            </a:r>
            <a:r>
              <a:rPr lang="en-IN" i="1" dirty="0"/>
              <a:t> Res 65:1296, 1989.)</a:t>
            </a:r>
            <a:endParaRPr lang="en-IN" dirty="0"/>
          </a:p>
        </p:txBody>
      </p:sp>
    </p:spTree>
    <p:extLst>
      <p:ext uri="{BB962C8B-B14F-4D97-AF65-F5344CB8AC3E}">
        <p14:creationId xmlns:p14="http://schemas.microsoft.com/office/powerpoint/2010/main" val="82553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panose="020B0604020202020204" pitchFamily="34" charset="0"/>
              </a:rPr>
              <a:t>Intraluminal Physical Forces Regulating Coronary Resistance </a:t>
            </a:r>
            <a:endParaRPr lang="en-IN" sz="2800" dirty="0"/>
          </a:p>
        </p:txBody>
      </p:sp>
      <p:sp>
        <p:nvSpPr>
          <p:cNvPr id="3" name="Content Placeholder 2"/>
          <p:cNvSpPr>
            <a:spLocks noGrp="1"/>
          </p:cNvSpPr>
          <p:nvPr>
            <p:ph idx="1"/>
          </p:nvPr>
        </p:nvSpPr>
        <p:spPr/>
        <p:txBody>
          <a:bodyPr/>
          <a:lstStyle/>
          <a:p>
            <a:r>
              <a:rPr lang="en-IN" dirty="0"/>
              <a:t>I</a:t>
            </a:r>
            <a:r>
              <a:rPr lang="en-IN" dirty="0" smtClean="0"/>
              <a:t>mportant in orchestrating adequate regional tissue perfusion to the distal microcirculation</a:t>
            </a:r>
          </a:p>
          <a:p>
            <a:endParaRPr lang="en-IN" dirty="0" smtClean="0"/>
          </a:p>
          <a:p>
            <a:r>
              <a:rPr lang="en-IN" dirty="0" smtClean="0"/>
              <a:t>Differential expression of mechanisms among different sizes and classes of coronary resistance vessels</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Myogenic Regulation </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Flow Mediated Resistance Artery Control</a:t>
            </a:r>
            <a:endParaRPr lang="en-IN" dirty="0"/>
          </a:p>
        </p:txBody>
      </p:sp>
    </p:spTree>
    <p:extLst>
      <p:ext uri="{BB962C8B-B14F-4D97-AF65-F5344CB8AC3E}">
        <p14:creationId xmlns:p14="http://schemas.microsoft.com/office/powerpoint/2010/main" val="1328021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effectLst/>
              </a:rPr>
              <a:t>Control of Coronary Blood Flow</a:t>
            </a:r>
            <a:endParaRPr lang="en-IN" sz="3600" dirty="0"/>
          </a:p>
        </p:txBody>
      </p:sp>
      <p:sp>
        <p:nvSpPr>
          <p:cNvPr id="3" name="Content Placeholder 2"/>
          <p:cNvSpPr>
            <a:spLocks noGrp="1"/>
          </p:cNvSpPr>
          <p:nvPr>
            <p:ph idx="1"/>
          </p:nvPr>
        </p:nvSpPr>
        <p:spPr/>
        <p:txBody>
          <a:bodyPr>
            <a:normAutofit fontScale="92500" lnSpcReduction="20000"/>
          </a:bodyPr>
          <a:lstStyle/>
          <a:p>
            <a:r>
              <a:rPr lang="en-IN" dirty="0" smtClean="0">
                <a:effectLst/>
              </a:rPr>
              <a:t>Pronounced systolic and diastolic coronary flow variations throughout the cardiac cycle</a:t>
            </a:r>
          </a:p>
          <a:p>
            <a:r>
              <a:rPr lang="en-IN" dirty="0" smtClean="0">
                <a:effectLst/>
              </a:rPr>
              <a:t>Coronary arterial inflow out of phase with venous outflow</a:t>
            </a:r>
          </a:p>
          <a:p>
            <a:r>
              <a:rPr lang="en-IN" dirty="0" smtClean="0">
                <a:effectLst/>
              </a:rPr>
              <a:t>Systole </a:t>
            </a:r>
          </a:p>
          <a:p>
            <a:pPr lvl="1"/>
            <a:r>
              <a:rPr lang="en-IN" dirty="0" smtClean="0">
                <a:effectLst/>
              </a:rPr>
              <a:t>Increases tissue pressure</a:t>
            </a:r>
          </a:p>
          <a:p>
            <a:pPr lvl="1"/>
            <a:r>
              <a:rPr lang="en-IN" dirty="0" smtClean="0">
                <a:effectLst/>
              </a:rPr>
              <a:t>Redistributes perfusion from the </a:t>
            </a:r>
            <a:r>
              <a:rPr lang="en-IN" dirty="0" err="1" smtClean="0">
                <a:effectLst/>
              </a:rPr>
              <a:t>subendocardial</a:t>
            </a:r>
            <a:r>
              <a:rPr lang="en-IN" dirty="0" smtClean="0">
                <a:effectLst/>
              </a:rPr>
              <a:t> to the </a:t>
            </a:r>
            <a:r>
              <a:rPr lang="en-IN" dirty="0" err="1" smtClean="0">
                <a:effectLst/>
              </a:rPr>
              <a:t>subepicardial</a:t>
            </a:r>
            <a:r>
              <a:rPr lang="en-IN" dirty="0" smtClean="0">
                <a:effectLst/>
              </a:rPr>
              <a:t> layer</a:t>
            </a:r>
          </a:p>
          <a:p>
            <a:pPr lvl="1"/>
            <a:r>
              <a:rPr lang="en-IN" dirty="0" smtClean="0">
                <a:effectLst/>
              </a:rPr>
              <a:t>Impedes coronary arterial inflow</a:t>
            </a:r>
          </a:p>
          <a:p>
            <a:pPr lvl="1"/>
            <a:r>
              <a:rPr lang="en-IN" dirty="0" smtClean="0">
                <a:effectLst/>
              </a:rPr>
              <a:t>Reduces the diameter of </a:t>
            </a:r>
            <a:r>
              <a:rPr lang="en-IN" dirty="0" err="1" smtClean="0">
                <a:effectLst/>
              </a:rPr>
              <a:t>intramyocardial</a:t>
            </a:r>
            <a:r>
              <a:rPr lang="en-IN" dirty="0" smtClean="0">
                <a:effectLst/>
              </a:rPr>
              <a:t> microcirculatory vessels</a:t>
            </a:r>
          </a:p>
          <a:p>
            <a:pPr lvl="1"/>
            <a:r>
              <a:rPr lang="en-IN" dirty="0" smtClean="0">
                <a:effectLst/>
              </a:rPr>
              <a:t>Increases coronary venous outflow</a:t>
            </a:r>
            <a:endParaRPr lang="en-IN" dirty="0" smtClean="0"/>
          </a:p>
          <a:p>
            <a:r>
              <a:rPr lang="en-IN" dirty="0" smtClean="0"/>
              <a:t>D</a:t>
            </a:r>
            <a:r>
              <a:rPr lang="en-IN" dirty="0" smtClean="0">
                <a:effectLst/>
              </a:rPr>
              <a:t>iastole</a:t>
            </a:r>
          </a:p>
          <a:p>
            <a:pPr lvl="1"/>
            <a:r>
              <a:rPr lang="en-IN" dirty="0" smtClean="0">
                <a:effectLst/>
              </a:rPr>
              <a:t>Coronary arterial inflow increase (a </a:t>
            </a:r>
            <a:r>
              <a:rPr lang="en-IN" dirty="0" err="1" smtClean="0">
                <a:effectLst/>
              </a:rPr>
              <a:t>transmural</a:t>
            </a:r>
            <a:r>
              <a:rPr lang="en-IN" dirty="0" smtClean="0">
                <a:effectLst/>
              </a:rPr>
              <a:t> gradient </a:t>
            </a:r>
            <a:r>
              <a:rPr lang="en-IN" dirty="0" err="1" smtClean="0">
                <a:effectLst/>
              </a:rPr>
              <a:t>favoring</a:t>
            </a:r>
            <a:r>
              <a:rPr lang="en-IN" dirty="0" smtClean="0">
                <a:effectLst/>
              </a:rPr>
              <a:t> perfusion to the </a:t>
            </a:r>
            <a:r>
              <a:rPr lang="en-IN" dirty="0" err="1" smtClean="0">
                <a:effectLst/>
              </a:rPr>
              <a:t>subendocardial</a:t>
            </a:r>
            <a:r>
              <a:rPr lang="en-IN" dirty="0" smtClean="0">
                <a:effectLst/>
              </a:rPr>
              <a:t> vessels)</a:t>
            </a:r>
          </a:p>
          <a:p>
            <a:pPr lvl="1"/>
            <a:r>
              <a:rPr lang="en-IN" dirty="0" smtClean="0">
                <a:effectLst/>
              </a:rPr>
              <a:t>Coronary venous outflow falls</a:t>
            </a:r>
          </a:p>
        </p:txBody>
      </p:sp>
    </p:spTree>
    <p:extLst>
      <p:ext uri="{BB962C8B-B14F-4D97-AF65-F5344CB8AC3E}">
        <p14:creationId xmlns:p14="http://schemas.microsoft.com/office/powerpoint/2010/main" val="4101639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dirty="0">
                <a:latin typeface="Arial" panose="020B0604020202020204" pitchFamily="34" charset="0"/>
              </a:rPr>
              <a:t>Myogenic </a:t>
            </a:r>
            <a:r>
              <a:rPr lang="en-US" sz="3600" dirty="0" smtClean="0">
                <a:latin typeface="Arial" panose="020B0604020202020204" pitchFamily="34" charset="0"/>
              </a:rPr>
              <a:t>Regulation</a:t>
            </a:r>
            <a:endParaRPr lang="en-IN" sz="3600" dirty="0"/>
          </a:p>
        </p:txBody>
      </p:sp>
      <p:sp>
        <p:nvSpPr>
          <p:cNvPr id="3" name="Content Placeholder 2"/>
          <p:cNvSpPr>
            <a:spLocks noGrp="1"/>
          </p:cNvSpPr>
          <p:nvPr>
            <p:ph idx="1"/>
          </p:nvPr>
        </p:nvSpPr>
        <p:spPr/>
        <p:txBody>
          <a:bodyPr>
            <a:normAutofit fontScale="85000" lnSpcReduction="20000"/>
          </a:bodyPr>
          <a:lstStyle/>
          <a:p>
            <a:r>
              <a:rPr lang="en-IN" dirty="0"/>
              <a:t>A</a:t>
            </a:r>
            <a:r>
              <a:rPr lang="en-IN" dirty="0" smtClean="0"/>
              <a:t>bility of vascular smooth muscle to oppose changes in coronary arteriolar diameter</a:t>
            </a:r>
          </a:p>
          <a:p>
            <a:pPr>
              <a:buFont typeface="Wingdings" panose="05000000000000000000" pitchFamily="2" charset="2"/>
              <a:buChar char="Ø"/>
            </a:pPr>
            <a:r>
              <a:rPr lang="en-IN" dirty="0"/>
              <a:t>D</a:t>
            </a:r>
            <a:r>
              <a:rPr lang="en-IN" dirty="0" smtClean="0"/>
              <a:t>istending pressure </a:t>
            </a:r>
            <a:r>
              <a:rPr lang="en-IN" dirty="0" smtClean="0">
                <a:latin typeface="Times New Roman" panose="02020603050405020304" pitchFamily="18" charset="0"/>
                <a:cs typeface="Times New Roman" panose="02020603050405020304" pitchFamily="18" charset="0"/>
              </a:rPr>
              <a:t>↓ - </a:t>
            </a:r>
            <a:r>
              <a:rPr lang="en-IN" dirty="0" smtClean="0"/>
              <a:t>relax</a:t>
            </a:r>
          </a:p>
          <a:p>
            <a:pPr>
              <a:buFont typeface="Wingdings" panose="05000000000000000000" pitchFamily="2" charset="2"/>
              <a:buChar char="Ø"/>
            </a:pPr>
            <a:r>
              <a:rPr lang="en-IN" dirty="0"/>
              <a:t>D</a:t>
            </a:r>
            <a:r>
              <a:rPr lang="en-IN" dirty="0" smtClean="0"/>
              <a:t>istending pressure</a:t>
            </a:r>
            <a:r>
              <a:rPr lang="en-IN" dirty="0" smtClean="0">
                <a:latin typeface="Times New Roman" panose="02020603050405020304" pitchFamily="18" charset="0"/>
                <a:cs typeface="Times New Roman" panose="02020603050405020304" pitchFamily="18" charset="0"/>
              </a:rPr>
              <a:t>↑ - </a:t>
            </a:r>
            <a:r>
              <a:rPr lang="en-IN" dirty="0" smtClean="0"/>
              <a:t>constrict </a:t>
            </a:r>
          </a:p>
          <a:p>
            <a:r>
              <a:rPr lang="en-IN" dirty="0" smtClean="0"/>
              <a:t>Myogenic tone -  property of vascular smooth muscle (occurs across a large size range of coronary resistance arteries )</a:t>
            </a:r>
          </a:p>
          <a:p>
            <a:r>
              <a:rPr lang="en-IN" dirty="0"/>
              <a:t>C</a:t>
            </a:r>
            <a:r>
              <a:rPr lang="en-IN" dirty="0" smtClean="0"/>
              <a:t>ellular mechanism uncertain</a:t>
            </a:r>
          </a:p>
          <a:p>
            <a:r>
              <a:rPr lang="en-IN" dirty="0"/>
              <a:t>D</a:t>
            </a:r>
            <a:r>
              <a:rPr lang="en-IN" dirty="0" smtClean="0"/>
              <a:t>ependent on vascular smooth muscle calcium entry ( stretch-activated L-type Ca</a:t>
            </a:r>
            <a:r>
              <a:rPr lang="en-IN" baseline="30000" dirty="0" smtClean="0"/>
              <a:t>2+</a:t>
            </a:r>
            <a:r>
              <a:rPr lang="en-IN" dirty="0" smtClean="0"/>
              <a:t> channels )</a:t>
            </a:r>
          </a:p>
          <a:p>
            <a:r>
              <a:rPr lang="en-IN" dirty="0"/>
              <a:t>T</a:t>
            </a:r>
            <a:r>
              <a:rPr lang="en-IN" dirty="0" smtClean="0"/>
              <a:t>end to bring local coronary flow back to the original</a:t>
            </a:r>
          </a:p>
          <a:p>
            <a:r>
              <a:rPr lang="en-IN" dirty="0"/>
              <a:t>P</a:t>
            </a:r>
            <a:r>
              <a:rPr lang="en-IN" dirty="0" smtClean="0"/>
              <a:t>ostulated to be important mechanism of the coronary </a:t>
            </a:r>
            <a:r>
              <a:rPr lang="en-IN" dirty="0" err="1" smtClean="0"/>
              <a:t>autoregulation</a:t>
            </a:r>
            <a:endParaRPr lang="en-IN" dirty="0"/>
          </a:p>
          <a:p>
            <a:r>
              <a:rPr lang="en-IN" dirty="0"/>
              <a:t>A</a:t>
            </a:r>
            <a:r>
              <a:rPr lang="en-IN" dirty="0" smtClean="0"/>
              <a:t>ppears to occur primarily in arterioles smaller than 100 µm</a:t>
            </a:r>
            <a:endParaRPr lang="en-IN" dirty="0"/>
          </a:p>
        </p:txBody>
      </p:sp>
    </p:spTree>
    <p:extLst>
      <p:ext uri="{BB962C8B-B14F-4D97-AF65-F5344CB8AC3E}">
        <p14:creationId xmlns:p14="http://schemas.microsoft.com/office/powerpoint/2010/main" val="2127740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idx="1"/>
          </p:nvPr>
        </p:nvPicPr>
        <p:blipFill rotWithShape="1">
          <a:blip r:embed="rId3"/>
          <a:srcRect r="57084"/>
          <a:stretch/>
        </p:blipFill>
        <p:spPr>
          <a:xfrm>
            <a:off x="3279443" y="396223"/>
            <a:ext cx="5264055" cy="5867293"/>
          </a:xfrm>
          <a:prstGeom prst="rect">
            <a:avLst/>
          </a:prstGeom>
        </p:spPr>
      </p:pic>
    </p:spTree>
    <p:extLst>
      <p:ext uri="{BB962C8B-B14F-4D97-AF65-F5344CB8AC3E}">
        <p14:creationId xmlns:p14="http://schemas.microsoft.com/office/powerpoint/2010/main" val="654787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idx="1"/>
          </p:nvPr>
        </p:nvPicPr>
        <p:blipFill rotWithShape="1">
          <a:blip r:embed="rId3"/>
          <a:srcRect l="48369"/>
          <a:stretch/>
        </p:blipFill>
        <p:spPr>
          <a:xfrm>
            <a:off x="2866029" y="314337"/>
            <a:ext cx="5950993" cy="5513258"/>
          </a:xfrm>
          <a:prstGeom prst="rect">
            <a:avLst/>
          </a:prstGeom>
        </p:spPr>
      </p:pic>
      <p:sp>
        <p:nvSpPr>
          <p:cNvPr id="3" name="Rectangle 2"/>
          <p:cNvSpPr/>
          <p:nvPr/>
        </p:nvSpPr>
        <p:spPr>
          <a:xfrm>
            <a:off x="0" y="5934670"/>
            <a:ext cx="12192000" cy="923330"/>
          </a:xfrm>
          <a:prstGeom prst="rect">
            <a:avLst/>
          </a:prstGeom>
        </p:spPr>
        <p:txBody>
          <a:bodyPr wrap="square">
            <a:spAutoFit/>
          </a:bodyPr>
          <a:lstStyle/>
          <a:p>
            <a:r>
              <a:rPr lang="en-IN" i="1" dirty="0"/>
              <a:t>(</a:t>
            </a:r>
            <a:r>
              <a:rPr lang="en-IN" b="1" i="1" dirty="0"/>
              <a:t>A</a:t>
            </a:r>
            <a:r>
              <a:rPr lang="en-IN" i="1" dirty="0"/>
              <a:t> modified from Miller FJ, </a:t>
            </a:r>
            <a:r>
              <a:rPr lang="en-IN" i="1" dirty="0" err="1"/>
              <a:t>Dellsperger</a:t>
            </a:r>
            <a:r>
              <a:rPr lang="en-IN" i="1" dirty="0"/>
              <a:t> KC, </a:t>
            </a:r>
            <a:r>
              <a:rPr lang="en-IN" i="1" dirty="0" err="1"/>
              <a:t>Gutterman</a:t>
            </a:r>
            <a:r>
              <a:rPr lang="en-IN" i="1" dirty="0"/>
              <a:t> DD: Myogenic constriction of human coronary arterioles. Am J </a:t>
            </a:r>
            <a:r>
              <a:rPr lang="en-IN" i="1" dirty="0" err="1"/>
              <a:t>Physiol</a:t>
            </a:r>
            <a:r>
              <a:rPr lang="en-IN" i="1" dirty="0"/>
              <a:t> 273:H257, 1997; </a:t>
            </a:r>
            <a:r>
              <a:rPr lang="en-IN" b="1" i="1" dirty="0"/>
              <a:t>B</a:t>
            </a:r>
            <a:r>
              <a:rPr lang="en-IN" i="1" dirty="0"/>
              <a:t> modified from Miura H, </a:t>
            </a:r>
            <a:r>
              <a:rPr lang="en-IN" i="1" dirty="0" err="1"/>
              <a:t>Wachtel</a:t>
            </a:r>
            <a:r>
              <a:rPr lang="en-IN" i="1" dirty="0"/>
              <a:t> RE, Liu Y, et al: Flow-induced dilation of human coronary arterioles: Important role of Ca</a:t>
            </a:r>
            <a:r>
              <a:rPr lang="en-IN" i="1" baseline="30000" dirty="0"/>
              <a:t>2+</a:t>
            </a:r>
            <a:r>
              <a:rPr lang="en-IN" i="1" dirty="0"/>
              <a:t>-activated K</a:t>
            </a:r>
            <a:r>
              <a:rPr lang="en-IN" i="1" baseline="30000" dirty="0"/>
              <a:t>+</a:t>
            </a:r>
            <a:r>
              <a:rPr lang="en-IN" i="1" dirty="0"/>
              <a:t> channels. Circulation 103:1992, 2001.)</a:t>
            </a:r>
            <a:endParaRPr lang="en-IN" dirty="0"/>
          </a:p>
        </p:txBody>
      </p:sp>
    </p:spTree>
    <p:extLst>
      <p:ext uri="{BB962C8B-B14F-4D97-AF65-F5344CB8AC3E}">
        <p14:creationId xmlns:p14="http://schemas.microsoft.com/office/powerpoint/2010/main" val="1169559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5897949"/>
              </p:ext>
            </p:extLst>
          </p:nvPr>
        </p:nvGraphicFramePr>
        <p:xfrm>
          <a:off x="1624083" y="1624084"/>
          <a:ext cx="9184944" cy="4626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837528" y="5786651"/>
            <a:ext cx="2642326" cy="461665"/>
          </a:xfrm>
          <a:prstGeom prst="rect">
            <a:avLst/>
          </a:prstGeom>
          <a:noFill/>
        </p:spPr>
        <p:txBody>
          <a:bodyPr wrap="none" rtlCol="0">
            <a:spAutoFit/>
          </a:bodyPr>
          <a:lstStyle/>
          <a:p>
            <a:r>
              <a:rPr lang="en-IN" sz="2400" dirty="0" smtClean="0"/>
              <a:t> Adenosine</a:t>
            </a:r>
            <a:r>
              <a:rPr lang="en-IN" sz="2400" dirty="0"/>
              <a:t>, Po</a:t>
            </a:r>
            <a:r>
              <a:rPr lang="en-IN" sz="2400" baseline="-25000" dirty="0"/>
              <a:t>2</a:t>
            </a:r>
            <a:r>
              <a:rPr lang="en-IN" sz="2400" dirty="0"/>
              <a:t>, pH</a:t>
            </a:r>
          </a:p>
        </p:txBody>
      </p:sp>
      <p:sp>
        <p:nvSpPr>
          <p:cNvPr id="6" name="TextBox 5"/>
          <p:cNvSpPr txBox="1"/>
          <p:nvPr/>
        </p:nvSpPr>
        <p:spPr>
          <a:xfrm>
            <a:off x="1378424" y="3794078"/>
            <a:ext cx="2417970" cy="461665"/>
          </a:xfrm>
          <a:prstGeom prst="rect">
            <a:avLst/>
          </a:prstGeom>
          <a:noFill/>
        </p:spPr>
        <p:txBody>
          <a:bodyPr wrap="none" rtlCol="0">
            <a:spAutoFit/>
          </a:bodyPr>
          <a:lstStyle/>
          <a:p>
            <a:r>
              <a:rPr lang="en-IN" sz="2400" dirty="0"/>
              <a:t>pressure and flow</a:t>
            </a:r>
          </a:p>
        </p:txBody>
      </p:sp>
      <p:sp>
        <p:nvSpPr>
          <p:cNvPr id="7" name="Title 1"/>
          <p:cNvSpPr>
            <a:spLocks noGrp="1"/>
          </p:cNvSpPr>
          <p:nvPr>
            <p:ph type="title"/>
          </p:nvPr>
        </p:nvSpPr>
        <p:spPr>
          <a:xfrm>
            <a:off x="838200" y="365125"/>
            <a:ext cx="10515600" cy="1325563"/>
          </a:xfrm>
        </p:spPr>
        <p:txBody>
          <a:bodyPr/>
          <a:lstStyle/>
          <a:p>
            <a:pPr algn="ctr"/>
            <a:r>
              <a:rPr lang="en-IN" sz="3600" dirty="0"/>
              <a:t>Metabolic Mediators of Coronary </a:t>
            </a:r>
            <a:r>
              <a:rPr lang="en-IN" sz="3600" dirty="0" smtClean="0"/>
              <a:t>Resistance</a:t>
            </a:r>
            <a:endParaRPr lang="en-IN" dirty="0"/>
          </a:p>
        </p:txBody>
      </p:sp>
    </p:spTree>
    <p:extLst>
      <p:ext uri="{BB962C8B-B14F-4D97-AF65-F5344CB8AC3E}">
        <p14:creationId xmlns:p14="http://schemas.microsoft.com/office/powerpoint/2010/main" val="1919623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t>Adenosine</a:t>
            </a:r>
            <a:endParaRPr lang="en-IN" sz="3600" dirty="0"/>
          </a:p>
        </p:txBody>
      </p:sp>
      <p:sp>
        <p:nvSpPr>
          <p:cNvPr id="3" name="Content Placeholder 2"/>
          <p:cNvSpPr>
            <a:spLocks noGrp="1"/>
          </p:cNvSpPr>
          <p:nvPr>
            <p:ph idx="1"/>
          </p:nvPr>
        </p:nvSpPr>
        <p:spPr>
          <a:xfrm>
            <a:off x="838200" y="1323833"/>
            <a:ext cx="10515600" cy="4853130"/>
          </a:xfrm>
        </p:spPr>
        <p:txBody>
          <a:bodyPr>
            <a:normAutofit fontScale="77500" lnSpcReduction="20000"/>
          </a:bodyPr>
          <a:lstStyle/>
          <a:p>
            <a:r>
              <a:rPr lang="en-IN" dirty="0"/>
              <a:t>M</a:t>
            </a:r>
            <a:r>
              <a:rPr lang="en-IN" dirty="0" smtClean="0"/>
              <a:t>etabolic mediator of resistance artery control</a:t>
            </a:r>
          </a:p>
          <a:p>
            <a:r>
              <a:rPr lang="en-IN" dirty="0"/>
              <a:t>R</a:t>
            </a:r>
            <a:r>
              <a:rPr lang="en-IN" dirty="0" smtClean="0"/>
              <a:t>eleased from cardiac </a:t>
            </a:r>
            <a:r>
              <a:rPr lang="en-IN" dirty="0" err="1" smtClean="0"/>
              <a:t>myocytes</a:t>
            </a:r>
            <a:r>
              <a:rPr lang="en-IN" dirty="0" smtClean="0"/>
              <a:t> when the rate of ATP hydrolysis exceeds its synthesis during ischemia</a:t>
            </a:r>
          </a:p>
          <a:p>
            <a:r>
              <a:rPr lang="en-IN" dirty="0"/>
              <a:t>I</a:t>
            </a:r>
            <a:r>
              <a:rPr lang="en-IN" dirty="0" smtClean="0"/>
              <a:t>ncrease with myocardial metabolism</a:t>
            </a:r>
          </a:p>
          <a:p>
            <a:r>
              <a:rPr lang="en-IN" dirty="0"/>
              <a:t>E</a:t>
            </a:r>
            <a:r>
              <a:rPr lang="en-IN" dirty="0" smtClean="0"/>
              <a:t>xtremely short half-life (&lt;10 seconds) - rapid inactivation by adenosine </a:t>
            </a:r>
            <a:r>
              <a:rPr lang="en-IN" dirty="0" err="1" smtClean="0"/>
              <a:t>deaminase</a:t>
            </a:r>
            <a:endParaRPr lang="en-IN" dirty="0" smtClean="0"/>
          </a:p>
          <a:p>
            <a:r>
              <a:rPr lang="en-IN" dirty="0" smtClean="0"/>
              <a:t>A2 receptors on vascular smooth muscle – </a:t>
            </a:r>
            <a:r>
              <a:rPr lang="en-IN" dirty="0" err="1" smtClean="0"/>
              <a:t>cAMP</a:t>
            </a:r>
            <a:r>
              <a:rPr lang="en-IN" dirty="0" smtClean="0"/>
              <a:t> - opens intermediate </a:t>
            </a:r>
            <a:r>
              <a:rPr lang="en-IN" dirty="0" err="1"/>
              <a:t>C</a:t>
            </a:r>
            <a:r>
              <a:rPr lang="en-IN" dirty="0" err="1" smtClean="0"/>
              <a:t>a</a:t>
            </a:r>
            <a:r>
              <a:rPr lang="en-IN" dirty="0" smtClean="0"/>
              <a:t>-activated K channels</a:t>
            </a:r>
            <a:endParaRPr lang="en-IN" baseline="30000" dirty="0" smtClean="0"/>
          </a:p>
          <a:p>
            <a:r>
              <a:rPr lang="en-IN" dirty="0"/>
              <a:t>D</a:t>
            </a:r>
            <a:r>
              <a:rPr lang="en-IN" dirty="0" smtClean="0"/>
              <a:t>ifferential effect on coronary resistance arteries, dilating vessels smaller than 100 µm</a:t>
            </a:r>
          </a:p>
          <a:p>
            <a:r>
              <a:rPr lang="en-IN" dirty="0"/>
              <a:t>N</a:t>
            </a:r>
            <a:r>
              <a:rPr lang="en-IN" dirty="0" smtClean="0"/>
              <a:t>o direct effect on larger resistance arteries and conduit arteries</a:t>
            </a:r>
          </a:p>
          <a:p>
            <a:r>
              <a:rPr lang="en-IN" dirty="0" smtClean="0"/>
              <a:t>Not required for adjusting coronary flow to increases in metabolism or </a:t>
            </a:r>
            <a:r>
              <a:rPr lang="en-IN" dirty="0" err="1" smtClean="0"/>
              <a:t>autoregulation</a:t>
            </a:r>
            <a:endParaRPr lang="en-IN" baseline="30000" dirty="0" smtClean="0"/>
          </a:p>
          <a:p>
            <a:r>
              <a:rPr lang="en-IN" dirty="0"/>
              <a:t>C</a:t>
            </a:r>
            <a:r>
              <a:rPr lang="en-IN" dirty="0" smtClean="0"/>
              <a:t>ontribute to vasodilation during hypoxia and during acute exercise-induced myocardial ischemia distal to a stenosis</a:t>
            </a:r>
            <a:endParaRPr lang="en-IN" dirty="0"/>
          </a:p>
        </p:txBody>
      </p:sp>
    </p:spTree>
    <p:extLst>
      <p:ext uri="{BB962C8B-B14F-4D97-AF65-F5344CB8AC3E}">
        <p14:creationId xmlns:p14="http://schemas.microsoft.com/office/powerpoint/2010/main" val="14713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ATP-Sensitive K</a:t>
            </a:r>
            <a:r>
              <a:rPr lang="en-IN" sz="3600" baseline="30000" dirty="0"/>
              <a:t>+</a:t>
            </a:r>
            <a:r>
              <a:rPr lang="en-IN" sz="3600" dirty="0"/>
              <a:t> </a:t>
            </a:r>
            <a:r>
              <a:rPr lang="en-IN" sz="3600" dirty="0" smtClean="0"/>
              <a:t>Channels</a:t>
            </a:r>
            <a:endParaRPr lang="en-IN" dirty="0"/>
          </a:p>
        </p:txBody>
      </p:sp>
      <p:sp>
        <p:nvSpPr>
          <p:cNvPr id="3" name="Content Placeholder 2"/>
          <p:cNvSpPr>
            <a:spLocks noGrp="1"/>
          </p:cNvSpPr>
          <p:nvPr>
            <p:ph idx="1"/>
          </p:nvPr>
        </p:nvSpPr>
        <p:spPr/>
        <p:txBody>
          <a:bodyPr>
            <a:normAutofit lnSpcReduction="10000"/>
          </a:bodyPr>
          <a:lstStyle/>
          <a:p>
            <a:r>
              <a:rPr lang="en-IN" sz="2400" dirty="0" err="1"/>
              <a:t>T</a:t>
            </a:r>
            <a:r>
              <a:rPr lang="en-IN" sz="2400" dirty="0" err="1" smtClean="0"/>
              <a:t>onically</a:t>
            </a:r>
            <a:r>
              <a:rPr lang="en-IN" sz="2400" dirty="0" smtClean="0"/>
              <a:t> active, contributing to coronary vascular tone under resting conditions</a:t>
            </a:r>
          </a:p>
          <a:p>
            <a:endParaRPr lang="en-IN" sz="2400" dirty="0" smtClean="0"/>
          </a:p>
          <a:p>
            <a:r>
              <a:rPr lang="en-IN" sz="2400" dirty="0" smtClean="0"/>
              <a:t>Modulate the coronary metabolic and </a:t>
            </a:r>
            <a:r>
              <a:rPr lang="en-IN" sz="2400" dirty="0" err="1" smtClean="0"/>
              <a:t>autoregulatory</a:t>
            </a:r>
            <a:r>
              <a:rPr lang="en-IN" sz="2400" dirty="0" smtClean="0"/>
              <a:t> responses</a:t>
            </a:r>
          </a:p>
          <a:p>
            <a:endParaRPr lang="en-IN" sz="2400" dirty="0" smtClean="0"/>
          </a:p>
          <a:p>
            <a:r>
              <a:rPr lang="en-IN" sz="2400" dirty="0" smtClean="0"/>
              <a:t>Common effector rather than sensor of metabolic activity or of </a:t>
            </a:r>
            <a:r>
              <a:rPr lang="en-IN" sz="2400" dirty="0" err="1" smtClean="0"/>
              <a:t>autoregulatory</a:t>
            </a:r>
            <a:r>
              <a:rPr lang="en-IN" sz="2400" dirty="0" smtClean="0"/>
              <a:t> adjustments in flow</a:t>
            </a:r>
          </a:p>
          <a:p>
            <a:endParaRPr lang="en-IN" sz="2400" dirty="0" smtClean="0"/>
          </a:p>
          <a:p>
            <a:r>
              <a:rPr lang="en-IN" sz="2400" dirty="0" smtClean="0"/>
              <a:t>Reductions in coronary flow after blocking K</a:t>
            </a:r>
            <a:r>
              <a:rPr lang="en-IN" sz="2400" baseline="30000" dirty="0" smtClean="0"/>
              <a:t>+</a:t>
            </a:r>
            <a:r>
              <a:rPr lang="en-IN" sz="2400" dirty="0" smtClean="0"/>
              <a:t>-ATP channel</a:t>
            </a:r>
          </a:p>
          <a:p>
            <a:pPr lvl="1">
              <a:buFont typeface="Wingdings" panose="05000000000000000000" pitchFamily="2" charset="2"/>
              <a:buChar char="Ø"/>
            </a:pPr>
            <a:r>
              <a:rPr lang="en-IN" sz="2000" dirty="0"/>
              <a:t>B</a:t>
            </a:r>
            <a:r>
              <a:rPr lang="en-IN" sz="2000" dirty="0" smtClean="0"/>
              <a:t>y vasoconstriction of the microcirculation that overcomes intrinsic </a:t>
            </a:r>
            <a:r>
              <a:rPr lang="en-IN" sz="2000" dirty="0" err="1" smtClean="0"/>
              <a:t>vasodilatory</a:t>
            </a:r>
            <a:r>
              <a:rPr lang="en-IN" sz="2000" dirty="0" smtClean="0"/>
              <a:t> stimuli</a:t>
            </a:r>
          </a:p>
          <a:p>
            <a:pPr lvl="1">
              <a:buFont typeface="Wingdings" panose="05000000000000000000" pitchFamily="2" charset="2"/>
              <a:buChar char="Ø"/>
            </a:pPr>
            <a:r>
              <a:rPr lang="en-IN" sz="2000" dirty="0"/>
              <a:t>S</a:t>
            </a:r>
            <a:r>
              <a:rPr lang="en-IN" sz="2000" dirty="0" smtClean="0"/>
              <a:t>een when other potent vasoconstrictors (e.g., </a:t>
            </a:r>
            <a:r>
              <a:rPr lang="en-IN" sz="2000" dirty="0" err="1" smtClean="0"/>
              <a:t>endothelin</a:t>
            </a:r>
            <a:r>
              <a:rPr lang="en-IN" sz="2000" dirty="0" smtClean="0"/>
              <a:t> or vasopressin) administered at pharmacologic doses</a:t>
            </a:r>
            <a:endParaRPr lang="en-IN" sz="2000" dirty="0"/>
          </a:p>
        </p:txBody>
      </p:sp>
    </p:spTree>
    <p:extLst>
      <p:ext uri="{BB962C8B-B14F-4D97-AF65-F5344CB8AC3E}">
        <p14:creationId xmlns:p14="http://schemas.microsoft.com/office/powerpoint/2010/main" val="84020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Glibenclamide</a:t>
            </a:r>
            <a:endParaRPr lang="en-IN" dirty="0"/>
          </a:p>
        </p:txBody>
      </p:sp>
      <p:sp>
        <p:nvSpPr>
          <p:cNvPr id="3" name="Content Placeholder 2"/>
          <p:cNvSpPr>
            <a:spLocks noGrp="1"/>
          </p:cNvSpPr>
          <p:nvPr>
            <p:ph idx="1"/>
          </p:nvPr>
        </p:nvSpPr>
        <p:spPr/>
        <p:txBody>
          <a:bodyPr/>
          <a:lstStyle/>
          <a:p>
            <a:r>
              <a:rPr lang="en-IN" dirty="0"/>
              <a:t>P</a:t>
            </a:r>
            <a:r>
              <a:rPr lang="en-IN" dirty="0" smtClean="0"/>
              <a:t>revent opening of K- ATP</a:t>
            </a:r>
          </a:p>
          <a:p>
            <a:endParaRPr lang="en-IN" dirty="0" smtClean="0"/>
          </a:p>
          <a:p>
            <a:r>
              <a:rPr lang="en-IN" dirty="0" smtClean="0"/>
              <a:t>Constriction </a:t>
            </a:r>
            <a:r>
              <a:rPr lang="en-IN" dirty="0"/>
              <a:t>of arterioles smaller than 100 </a:t>
            </a:r>
            <a:r>
              <a:rPr lang="en-IN" dirty="0" smtClean="0"/>
              <a:t>µm</a:t>
            </a:r>
          </a:p>
          <a:p>
            <a:endParaRPr lang="en-IN" dirty="0" smtClean="0"/>
          </a:p>
          <a:p>
            <a:r>
              <a:rPr lang="en-IN" dirty="0" smtClean="0"/>
              <a:t>Reduces </a:t>
            </a:r>
            <a:r>
              <a:rPr lang="en-IN" dirty="0"/>
              <a:t>coronary </a:t>
            </a:r>
            <a:r>
              <a:rPr lang="en-IN" dirty="0" smtClean="0"/>
              <a:t>flow</a:t>
            </a:r>
          </a:p>
          <a:p>
            <a:endParaRPr lang="en-IN" dirty="0" smtClean="0"/>
          </a:p>
          <a:p>
            <a:r>
              <a:rPr lang="en-IN" dirty="0" smtClean="0"/>
              <a:t>Accentuates </a:t>
            </a:r>
            <a:r>
              <a:rPr lang="en-IN" dirty="0"/>
              <a:t>myocardial ischemia distal to a coronary stenosis </a:t>
            </a:r>
            <a:endParaRPr lang="en-IN" dirty="0" smtClean="0"/>
          </a:p>
          <a:p>
            <a:pPr marL="0" indent="0">
              <a:buNone/>
            </a:pPr>
            <a:r>
              <a:rPr lang="en-IN" dirty="0"/>
              <a:t> </a:t>
            </a:r>
            <a:r>
              <a:rPr lang="en-IN" dirty="0" smtClean="0"/>
              <a:t>  (by </a:t>
            </a:r>
            <a:r>
              <a:rPr lang="en-IN" dirty="0"/>
              <a:t>overcoming intrinsic </a:t>
            </a:r>
            <a:r>
              <a:rPr lang="en-IN" dirty="0" err="1"/>
              <a:t>vasodilatory</a:t>
            </a:r>
            <a:r>
              <a:rPr lang="en-IN" dirty="0"/>
              <a:t> </a:t>
            </a:r>
            <a:r>
              <a:rPr lang="en-IN" dirty="0" smtClean="0"/>
              <a:t>mechanisms)</a:t>
            </a:r>
            <a:endParaRPr lang="en-IN" baseline="30000" dirty="0"/>
          </a:p>
          <a:p>
            <a:endParaRPr lang="en-IN" dirty="0"/>
          </a:p>
        </p:txBody>
      </p:sp>
    </p:spTree>
    <p:extLst>
      <p:ext uri="{BB962C8B-B14F-4D97-AF65-F5344CB8AC3E}">
        <p14:creationId xmlns:p14="http://schemas.microsoft.com/office/powerpoint/2010/main" val="3645257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Hypoxia</a:t>
            </a:r>
            <a:endParaRPr lang="en-IN" dirty="0"/>
          </a:p>
        </p:txBody>
      </p:sp>
      <p:sp>
        <p:nvSpPr>
          <p:cNvPr id="3" name="Content Placeholder 2"/>
          <p:cNvSpPr>
            <a:spLocks noGrp="1"/>
          </p:cNvSpPr>
          <p:nvPr>
            <p:ph idx="1"/>
          </p:nvPr>
        </p:nvSpPr>
        <p:spPr/>
        <p:txBody>
          <a:bodyPr>
            <a:normAutofit/>
          </a:bodyPr>
          <a:lstStyle/>
          <a:p>
            <a:r>
              <a:rPr lang="en-IN" dirty="0"/>
              <a:t>P</a:t>
            </a:r>
            <a:r>
              <a:rPr lang="en-IN" dirty="0" smtClean="0"/>
              <a:t>otent </a:t>
            </a:r>
            <a:r>
              <a:rPr lang="en-IN" dirty="0"/>
              <a:t>coronary </a:t>
            </a:r>
            <a:r>
              <a:rPr lang="en-IN" dirty="0" err="1"/>
              <a:t>vasodilatory</a:t>
            </a:r>
            <a:r>
              <a:rPr lang="en-IN" dirty="0"/>
              <a:t> </a:t>
            </a:r>
            <a:r>
              <a:rPr lang="en-IN" dirty="0" smtClean="0"/>
              <a:t>stimulus</a:t>
            </a:r>
          </a:p>
          <a:p>
            <a:endParaRPr lang="en-IN" dirty="0"/>
          </a:p>
          <a:p>
            <a:r>
              <a:rPr lang="en-IN" dirty="0" smtClean="0"/>
              <a:t>Role </a:t>
            </a:r>
            <a:r>
              <a:rPr lang="en-IN" dirty="0"/>
              <a:t>of local Po</a:t>
            </a:r>
            <a:r>
              <a:rPr lang="en-IN" baseline="-25000" dirty="0"/>
              <a:t>2</a:t>
            </a:r>
            <a:r>
              <a:rPr lang="en-IN" dirty="0"/>
              <a:t> in the regulation of arteriolar tone </a:t>
            </a:r>
            <a:r>
              <a:rPr lang="en-IN" dirty="0" smtClean="0"/>
              <a:t>?</a:t>
            </a:r>
          </a:p>
          <a:p>
            <a:endParaRPr lang="en-IN" dirty="0" smtClean="0"/>
          </a:p>
          <a:p>
            <a:r>
              <a:rPr lang="en-IN" dirty="0" smtClean="0"/>
              <a:t>Coronary </a:t>
            </a:r>
            <a:r>
              <a:rPr lang="en-IN" dirty="0"/>
              <a:t>flow increases in proportion to reductions in arterial oxygen content (reduced Po</a:t>
            </a:r>
            <a:r>
              <a:rPr lang="en-IN" baseline="-25000" dirty="0"/>
              <a:t>2</a:t>
            </a:r>
            <a:r>
              <a:rPr lang="en-IN" dirty="0"/>
              <a:t> or </a:t>
            </a:r>
            <a:r>
              <a:rPr lang="en-IN" dirty="0" err="1" smtClean="0"/>
              <a:t>anemia</a:t>
            </a:r>
            <a:r>
              <a:rPr lang="en-IN" dirty="0"/>
              <a:t>)</a:t>
            </a:r>
            <a:r>
              <a:rPr lang="en-IN" dirty="0" smtClean="0"/>
              <a:t> </a:t>
            </a:r>
          </a:p>
          <a:p>
            <a:endParaRPr lang="en-IN" dirty="0" smtClean="0"/>
          </a:p>
          <a:p>
            <a:r>
              <a:rPr lang="en-IN" dirty="0" smtClean="0"/>
              <a:t>Twofold </a:t>
            </a:r>
            <a:r>
              <a:rPr lang="en-IN" dirty="0"/>
              <a:t>increase in perfused capillary density in response to </a:t>
            </a:r>
            <a:r>
              <a:rPr lang="en-IN" dirty="0" smtClean="0"/>
              <a:t>hypoxia</a:t>
            </a:r>
            <a:endParaRPr lang="en-IN" baseline="30000" dirty="0"/>
          </a:p>
        </p:txBody>
      </p:sp>
    </p:spTree>
    <p:extLst>
      <p:ext uri="{BB962C8B-B14F-4D97-AF65-F5344CB8AC3E}">
        <p14:creationId xmlns:p14="http://schemas.microsoft.com/office/powerpoint/2010/main" val="2368916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Acidosis</a:t>
            </a:r>
          </a:p>
        </p:txBody>
      </p:sp>
      <p:sp>
        <p:nvSpPr>
          <p:cNvPr id="3" name="Content Placeholder 2"/>
          <p:cNvSpPr>
            <a:spLocks noGrp="1"/>
          </p:cNvSpPr>
          <p:nvPr>
            <p:ph idx="1"/>
          </p:nvPr>
        </p:nvSpPr>
        <p:spPr/>
        <p:txBody>
          <a:bodyPr/>
          <a:lstStyle/>
          <a:p>
            <a:r>
              <a:rPr lang="en-IN" dirty="0"/>
              <a:t>P</a:t>
            </a:r>
            <a:r>
              <a:rPr lang="en-IN" dirty="0" smtClean="0"/>
              <a:t>otent stimulus to produce coronary vasodilation independent of hypoxia</a:t>
            </a:r>
          </a:p>
          <a:p>
            <a:endParaRPr lang="en-IN" dirty="0" smtClean="0"/>
          </a:p>
          <a:p>
            <a:r>
              <a:rPr lang="en-IN" dirty="0" smtClean="0"/>
              <a:t>Precise role in the local regulation of myocardial perfusion remains unclear</a:t>
            </a:r>
          </a:p>
          <a:p>
            <a:endParaRPr lang="en-IN" dirty="0" smtClean="0"/>
          </a:p>
          <a:p>
            <a:r>
              <a:rPr lang="en-IN" dirty="0" smtClean="0"/>
              <a:t>Increased myocardial metabolism - increased myocardial CO</a:t>
            </a:r>
            <a:r>
              <a:rPr lang="en-IN" baseline="-25000" dirty="0" smtClean="0"/>
              <a:t>2</a:t>
            </a:r>
            <a:r>
              <a:rPr lang="en-IN" dirty="0" smtClean="0"/>
              <a:t> production - tissue acidosis (setting of acute ischemia)</a:t>
            </a:r>
          </a:p>
          <a:p>
            <a:endParaRPr lang="en-IN" dirty="0"/>
          </a:p>
        </p:txBody>
      </p:sp>
    </p:spTree>
    <p:extLst>
      <p:ext uri="{BB962C8B-B14F-4D97-AF65-F5344CB8AC3E}">
        <p14:creationId xmlns:p14="http://schemas.microsoft.com/office/powerpoint/2010/main" val="1103571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t>Neural Control of Coronary Conduit and Resistance </a:t>
            </a:r>
            <a:r>
              <a:rPr lang="en-IN" sz="3200" dirty="0" smtClean="0"/>
              <a:t>Arteries</a:t>
            </a:r>
            <a:endParaRPr lang="en-IN" sz="4000" dirty="0"/>
          </a:p>
        </p:txBody>
      </p:sp>
      <p:sp>
        <p:nvSpPr>
          <p:cNvPr id="3" name="Content Placeholder 2"/>
          <p:cNvSpPr>
            <a:spLocks noGrp="1"/>
          </p:cNvSpPr>
          <p:nvPr>
            <p:ph idx="1"/>
          </p:nvPr>
        </p:nvSpPr>
        <p:spPr/>
        <p:txBody>
          <a:bodyPr>
            <a:normAutofit/>
          </a:bodyPr>
          <a:lstStyle/>
          <a:p>
            <a:r>
              <a:rPr lang="en-IN" dirty="0" smtClean="0"/>
              <a:t>Sympathetic and vagal nerves</a:t>
            </a:r>
          </a:p>
          <a:p>
            <a:endParaRPr lang="en-IN" dirty="0" smtClean="0"/>
          </a:p>
          <a:p>
            <a:r>
              <a:rPr lang="en-IN" dirty="0" smtClean="0"/>
              <a:t>Affects tone through</a:t>
            </a:r>
          </a:p>
          <a:p>
            <a:pPr lvl="1"/>
            <a:r>
              <a:rPr lang="en-IN" dirty="0"/>
              <a:t>A</a:t>
            </a:r>
            <a:r>
              <a:rPr lang="en-IN" dirty="0" smtClean="0"/>
              <a:t>lter vascular smooth muscle</a:t>
            </a:r>
          </a:p>
          <a:p>
            <a:pPr lvl="1"/>
            <a:r>
              <a:rPr lang="en-IN" dirty="0"/>
              <a:t>S</a:t>
            </a:r>
            <a:r>
              <a:rPr lang="en-IN" dirty="0" smtClean="0"/>
              <a:t>timulating the release of NO from the endothelium</a:t>
            </a:r>
          </a:p>
          <a:p>
            <a:endParaRPr lang="en-IN" dirty="0" smtClean="0"/>
          </a:p>
          <a:p>
            <a:r>
              <a:rPr lang="en-IN" dirty="0" smtClean="0"/>
              <a:t>Diametrically opposite effects can occur in the presence of risk factors that impair endothelium-dependent vasodilation</a:t>
            </a:r>
            <a:endParaRPr lang="en-IN" dirty="0"/>
          </a:p>
        </p:txBody>
      </p:sp>
    </p:spTree>
    <p:extLst>
      <p:ext uri="{BB962C8B-B14F-4D97-AF65-F5344CB8AC3E}">
        <p14:creationId xmlns:p14="http://schemas.microsoft.com/office/powerpoint/2010/main" val="2234290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stretch>
            <a:fillRect/>
          </a:stretch>
        </p:blipFill>
        <p:spPr>
          <a:xfrm>
            <a:off x="2595344" y="373313"/>
            <a:ext cx="7194044" cy="5413340"/>
          </a:xfrm>
          <a:prstGeom prst="rect">
            <a:avLst/>
          </a:prstGeom>
        </p:spPr>
      </p:pic>
      <p:sp>
        <p:nvSpPr>
          <p:cNvPr id="5" name="Rectangle 4"/>
          <p:cNvSpPr/>
          <p:nvPr/>
        </p:nvSpPr>
        <p:spPr>
          <a:xfrm>
            <a:off x="341195" y="6098443"/>
            <a:ext cx="11655188" cy="369332"/>
          </a:xfrm>
          <a:prstGeom prst="rect">
            <a:avLst/>
          </a:prstGeom>
        </p:spPr>
        <p:txBody>
          <a:bodyPr wrap="square">
            <a:spAutoFit/>
          </a:bodyPr>
          <a:lstStyle/>
          <a:p>
            <a:r>
              <a:rPr lang="en-IN" i="1" dirty="0" err="1" smtClean="0">
                <a:effectLst/>
              </a:rPr>
              <a:t>Canty</a:t>
            </a:r>
            <a:r>
              <a:rPr lang="en-IN" i="1" dirty="0" smtClean="0">
                <a:effectLst/>
              </a:rPr>
              <a:t> JM </a:t>
            </a:r>
            <a:r>
              <a:rPr lang="en-IN" i="1" dirty="0" err="1" smtClean="0">
                <a:effectLst/>
              </a:rPr>
              <a:t>Jr</a:t>
            </a:r>
            <a:r>
              <a:rPr lang="en-IN" i="1" dirty="0" smtClean="0">
                <a:effectLst/>
              </a:rPr>
              <a:t>, Brooks A: Phasic volumetric coronary </a:t>
            </a:r>
            <a:r>
              <a:rPr lang="en-IN" i="1" dirty="0" err="1" smtClean="0">
                <a:effectLst/>
              </a:rPr>
              <a:t>venou</a:t>
            </a:r>
            <a:r>
              <a:rPr lang="en-IN" i="1" dirty="0" smtClean="0">
                <a:effectLst/>
              </a:rPr>
              <a:t> outflow patterns in conscious dogs. Am J </a:t>
            </a:r>
            <a:r>
              <a:rPr lang="en-IN" i="1" dirty="0" err="1" smtClean="0">
                <a:effectLst/>
              </a:rPr>
              <a:t>Physiol</a:t>
            </a:r>
            <a:r>
              <a:rPr lang="en-IN" i="1" dirty="0" smtClean="0">
                <a:effectLst/>
              </a:rPr>
              <a:t> 258:H1457 1990</a:t>
            </a:r>
            <a:endParaRPr lang="en-IN" dirty="0"/>
          </a:p>
        </p:txBody>
      </p:sp>
    </p:spTree>
    <p:extLst>
      <p:ext uri="{BB962C8B-B14F-4D97-AF65-F5344CB8AC3E}">
        <p14:creationId xmlns:p14="http://schemas.microsoft.com/office/powerpoint/2010/main" val="1478909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Cholinergic </a:t>
            </a:r>
            <a:r>
              <a:rPr lang="en-IN" sz="3600" dirty="0" smtClean="0"/>
              <a:t>Innervation – normally</a:t>
            </a:r>
            <a:endParaRPr lang="en-IN" dirty="0"/>
          </a:p>
        </p:txBody>
      </p:sp>
      <p:sp>
        <p:nvSpPr>
          <p:cNvPr id="3" name="Content Placeholder 2"/>
          <p:cNvSpPr>
            <a:spLocks noGrp="1"/>
          </p:cNvSpPr>
          <p:nvPr>
            <p:ph idx="1"/>
          </p:nvPr>
        </p:nvSpPr>
        <p:spPr/>
        <p:txBody>
          <a:bodyPr>
            <a:normAutofit/>
          </a:bodyPr>
          <a:lstStyle/>
          <a:p>
            <a:r>
              <a:rPr lang="en-IN" dirty="0" smtClean="0"/>
              <a:t>Resistance arteries dilate → increases in coronary flow</a:t>
            </a:r>
          </a:p>
          <a:p>
            <a:endParaRPr lang="en-IN" dirty="0" smtClean="0"/>
          </a:p>
          <a:p>
            <a:r>
              <a:rPr lang="en-IN" dirty="0"/>
              <a:t>C</a:t>
            </a:r>
            <a:r>
              <a:rPr lang="en-IN" dirty="0" smtClean="0"/>
              <a:t>onduit arteries → mild coronary vasodilation</a:t>
            </a:r>
          </a:p>
          <a:p>
            <a:endParaRPr lang="en-IN" dirty="0" smtClean="0"/>
          </a:p>
          <a:p>
            <a:r>
              <a:rPr lang="en-IN" dirty="0" smtClean="0"/>
              <a:t>Net effect of</a:t>
            </a:r>
          </a:p>
          <a:p>
            <a:pPr lvl="1">
              <a:buFont typeface="Wingdings" panose="05000000000000000000" pitchFamily="2" charset="2"/>
              <a:buChar char="Ø"/>
            </a:pPr>
            <a:r>
              <a:rPr lang="en-IN" dirty="0"/>
              <a:t>D</a:t>
            </a:r>
            <a:r>
              <a:rPr lang="en-IN" dirty="0" smtClean="0"/>
              <a:t>irect muscarinic constriction of vascular smooth muscle </a:t>
            </a:r>
          </a:p>
          <a:p>
            <a:pPr lvl="1">
              <a:buFont typeface="Wingdings" panose="05000000000000000000" pitchFamily="2" charset="2"/>
              <a:buChar char="Ø"/>
            </a:pPr>
            <a:r>
              <a:rPr lang="en-IN" dirty="0"/>
              <a:t>E</a:t>
            </a:r>
            <a:r>
              <a:rPr lang="en-IN" dirty="0" smtClean="0"/>
              <a:t>ndothelium-dependent vasodilation caused by direct stimulation of NOS</a:t>
            </a:r>
          </a:p>
          <a:p>
            <a:pPr lvl="1">
              <a:buFont typeface="Wingdings" panose="05000000000000000000" pitchFamily="2" charset="2"/>
              <a:buChar char="Ø"/>
            </a:pPr>
            <a:r>
              <a:rPr lang="en-IN" dirty="0"/>
              <a:t>I</a:t>
            </a:r>
            <a:r>
              <a:rPr lang="en-IN" dirty="0" smtClean="0"/>
              <a:t>ncreased flow-mediated dilation from concomitant resistance vessel vasodilation</a:t>
            </a:r>
          </a:p>
        </p:txBody>
      </p:sp>
    </p:spTree>
    <p:extLst>
      <p:ext uri="{BB962C8B-B14F-4D97-AF65-F5344CB8AC3E}">
        <p14:creationId xmlns:p14="http://schemas.microsoft.com/office/powerpoint/2010/main" val="36618132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Cholinergic Innervation </a:t>
            </a:r>
            <a:r>
              <a:rPr lang="en-IN" sz="3600" dirty="0" smtClean="0"/>
              <a:t>– Atherosclerosis</a:t>
            </a:r>
            <a:endParaRPr lang="en-IN" sz="3600" dirty="0"/>
          </a:p>
        </p:txBody>
      </p:sp>
      <p:sp>
        <p:nvSpPr>
          <p:cNvPr id="3" name="Content Placeholder 2"/>
          <p:cNvSpPr>
            <a:spLocks noGrp="1"/>
          </p:cNvSpPr>
          <p:nvPr>
            <p:ph idx="1"/>
          </p:nvPr>
        </p:nvSpPr>
        <p:spPr/>
        <p:txBody>
          <a:bodyPr/>
          <a:lstStyle/>
          <a:p>
            <a:r>
              <a:rPr lang="en-IN" dirty="0"/>
              <a:t>D</a:t>
            </a:r>
            <a:r>
              <a:rPr lang="en-IN" dirty="0" smtClean="0"/>
              <a:t>istinctly different</a:t>
            </a:r>
            <a:endParaRPr lang="en-IN" dirty="0"/>
          </a:p>
          <a:p>
            <a:endParaRPr lang="en-IN" dirty="0" smtClean="0"/>
          </a:p>
          <a:p>
            <a:r>
              <a:rPr lang="en-IN" dirty="0" smtClean="0"/>
              <a:t>Resistance </a:t>
            </a:r>
            <a:r>
              <a:rPr lang="en-IN" dirty="0"/>
              <a:t>vessel dilation to acetylcholine </a:t>
            </a:r>
            <a:r>
              <a:rPr lang="en-IN" dirty="0" smtClean="0"/>
              <a:t>attenuated</a:t>
            </a:r>
          </a:p>
          <a:p>
            <a:endParaRPr lang="en-IN" dirty="0" smtClean="0"/>
          </a:p>
          <a:p>
            <a:r>
              <a:rPr lang="en-IN" dirty="0" smtClean="0"/>
              <a:t>Reduction </a:t>
            </a:r>
            <a:r>
              <a:rPr lang="en-IN" dirty="0"/>
              <a:t>in flow-mediated NO </a:t>
            </a:r>
            <a:r>
              <a:rPr lang="en-IN" dirty="0" smtClean="0"/>
              <a:t>production</a:t>
            </a:r>
          </a:p>
          <a:p>
            <a:endParaRPr lang="en-IN" dirty="0" smtClean="0"/>
          </a:p>
          <a:p>
            <a:r>
              <a:rPr lang="en-IN" dirty="0" smtClean="0"/>
              <a:t>Net </a:t>
            </a:r>
            <a:r>
              <a:rPr lang="en-IN" dirty="0" err="1"/>
              <a:t>epicardial</a:t>
            </a:r>
            <a:r>
              <a:rPr lang="en-IN" dirty="0"/>
              <a:t> conduit artery </a:t>
            </a:r>
            <a:r>
              <a:rPr lang="en-IN" dirty="0" smtClean="0"/>
              <a:t>vasoconstriction </a:t>
            </a:r>
          </a:p>
          <a:p>
            <a:pPr lvl="1"/>
            <a:r>
              <a:rPr lang="en-IN" dirty="0" smtClean="0"/>
              <a:t>(particularly </a:t>
            </a:r>
            <a:r>
              <a:rPr lang="en-IN" dirty="0"/>
              <a:t>prominent in </a:t>
            </a:r>
            <a:r>
              <a:rPr lang="en-IN" dirty="0" err="1"/>
              <a:t>stenotic</a:t>
            </a:r>
            <a:r>
              <a:rPr lang="en-IN" dirty="0"/>
              <a:t> </a:t>
            </a:r>
            <a:r>
              <a:rPr lang="en-IN" dirty="0" smtClean="0"/>
              <a:t>segments)</a:t>
            </a:r>
            <a:endParaRPr lang="en-IN" dirty="0"/>
          </a:p>
          <a:p>
            <a:endParaRPr lang="en-IN" dirty="0"/>
          </a:p>
        </p:txBody>
      </p:sp>
    </p:spTree>
    <p:extLst>
      <p:ext uri="{BB962C8B-B14F-4D97-AF65-F5344CB8AC3E}">
        <p14:creationId xmlns:p14="http://schemas.microsoft.com/office/powerpoint/2010/main" val="2614652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rotWithShape="1">
          <a:blip r:embed="rId3"/>
          <a:srcRect b="52945"/>
          <a:stretch/>
        </p:blipFill>
        <p:spPr>
          <a:xfrm>
            <a:off x="859810" y="401799"/>
            <a:ext cx="10481480" cy="6243131"/>
          </a:xfrm>
          <a:prstGeom prst="rect">
            <a:avLst/>
          </a:prstGeom>
        </p:spPr>
      </p:pic>
    </p:spTree>
    <p:extLst>
      <p:ext uri="{BB962C8B-B14F-4D97-AF65-F5344CB8AC3E}">
        <p14:creationId xmlns:p14="http://schemas.microsoft.com/office/powerpoint/2010/main" val="23063984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Sympathetic </a:t>
            </a:r>
            <a:r>
              <a:rPr lang="en-IN" sz="3600" dirty="0" smtClean="0"/>
              <a:t>Innervation</a:t>
            </a:r>
            <a:endParaRPr lang="en-IN" dirty="0"/>
          </a:p>
        </p:txBody>
      </p:sp>
      <p:sp>
        <p:nvSpPr>
          <p:cNvPr id="3" name="Content Placeholder 2"/>
          <p:cNvSpPr>
            <a:spLocks noGrp="1"/>
          </p:cNvSpPr>
          <p:nvPr>
            <p:ph idx="1"/>
          </p:nvPr>
        </p:nvSpPr>
        <p:spPr/>
        <p:txBody>
          <a:bodyPr>
            <a:normAutofit fontScale="77500" lnSpcReduction="20000"/>
          </a:bodyPr>
          <a:lstStyle/>
          <a:p>
            <a:r>
              <a:rPr lang="en-IN" dirty="0"/>
              <a:t>N</a:t>
            </a:r>
            <a:r>
              <a:rPr lang="en-IN" dirty="0" smtClean="0"/>
              <a:t>o resting sympathetic tone in the heart  - no effect of denervation on resting perfusion</a:t>
            </a:r>
          </a:p>
          <a:p>
            <a:r>
              <a:rPr lang="en-IN" dirty="0"/>
              <a:t>S</a:t>
            </a:r>
            <a:r>
              <a:rPr lang="en-IN" dirty="0" smtClean="0"/>
              <a:t>ympathetic activation</a:t>
            </a:r>
          </a:p>
          <a:p>
            <a:pPr lvl="1"/>
            <a:r>
              <a:rPr lang="en-IN" dirty="0"/>
              <a:t>M</a:t>
            </a:r>
            <a:r>
              <a:rPr lang="en-IN" dirty="0" smtClean="0"/>
              <a:t>yocardial sympathetic nerves</a:t>
            </a:r>
          </a:p>
          <a:p>
            <a:pPr lvl="1"/>
            <a:r>
              <a:rPr lang="en-IN" dirty="0"/>
              <a:t>C</a:t>
            </a:r>
            <a:r>
              <a:rPr lang="en-IN" dirty="0" smtClean="0"/>
              <a:t>irculating norepinephrine and epinephrine</a:t>
            </a:r>
          </a:p>
          <a:p>
            <a:r>
              <a:rPr lang="en-IN" dirty="0"/>
              <a:t>C</a:t>
            </a:r>
            <a:r>
              <a:rPr lang="en-IN" dirty="0" smtClean="0"/>
              <a:t>onduit arteries - alpha</a:t>
            </a:r>
            <a:r>
              <a:rPr lang="en-IN" baseline="-25000" dirty="0" smtClean="0"/>
              <a:t>1</a:t>
            </a:r>
            <a:r>
              <a:rPr lang="en-IN" dirty="0" smtClean="0"/>
              <a:t> constriction </a:t>
            </a:r>
            <a:r>
              <a:rPr lang="en-IN" dirty="0" smtClean="0">
                <a:latin typeface="Times New Roman" panose="02020603050405020304" pitchFamily="18" charset="0"/>
                <a:cs typeface="Times New Roman" panose="02020603050405020304" pitchFamily="18" charset="0"/>
              </a:rPr>
              <a:t>&amp;</a:t>
            </a:r>
            <a:r>
              <a:rPr lang="en-IN" dirty="0" smtClean="0"/>
              <a:t> beta dilation - Net </a:t>
            </a:r>
            <a:r>
              <a:rPr lang="en-IN" dirty="0"/>
              <a:t>effect dilate</a:t>
            </a:r>
          </a:p>
          <a:p>
            <a:endParaRPr lang="en-IN" dirty="0" smtClean="0"/>
          </a:p>
          <a:p>
            <a:r>
              <a:rPr lang="en-IN" dirty="0" smtClean="0"/>
              <a:t>Resistance vessels - flow-mediated </a:t>
            </a:r>
            <a:r>
              <a:rPr lang="en-IN" dirty="0"/>
              <a:t>vasodilation</a:t>
            </a:r>
          </a:p>
          <a:p>
            <a:endParaRPr lang="en-IN" dirty="0"/>
          </a:p>
          <a:p>
            <a:r>
              <a:rPr lang="en-IN" dirty="0" smtClean="0"/>
              <a:t>When NO-mediated vasodilation is impaired</a:t>
            </a:r>
          </a:p>
          <a:p>
            <a:pPr lvl="1"/>
            <a:r>
              <a:rPr lang="en-IN" sz="2800" dirty="0"/>
              <a:t>A</a:t>
            </a:r>
            <a:r>
              <a:rPr lang="en-IN" sz="2800" dirty="0" smtClean="0"/>
              <a:t>lpha</a:t>
            </a:r>
            <a:r>
              <a:rPr lang="en-IN" sz="2800" baseline="-25000" dirty="0" smtClean="0"/>
              <a:t>1</a:t>
            </a:r>
            <a:r>
              <a:rPr lang="en-IN" sz="2800" dirty="0" smtClean="0"/>
              <a:t> constriction predominates and can dynamically increase stenosis severity</a:t>
            </a:r>
          </a:p>
          <a:p>
            <a:pPr marL="0" indent="0">
              <a:buNone/>
            </a:pPr>
            <a:r>
              <a:rPr lang="en-IN" dirty="0" smtClean="0"/>
              <a:t>	(Mechanisms that provoking ischemia during cold </a:t>
            </a:r>
            <a:r>
              <a:rPr lang="en-IN" dirty="0" err="1" smtClean="0"/>
              <a:t>pressor</a:t>
            </a:r>
            <a:r>
              <a:rPr lang="en-IN" dirty="0" smtClean="0"/>
              <a:t> testing)</a:t>
            </a:r>
            <a:endParaRPr lang="en-IN" dirty="0"/>
          </a:p>
        </p:txBody>
      </p:sp>
    </p:spTree>
    <p:extLst>
      <p:ext uri="{BB962C8B-B14F-4D97-AF65-F5344CB8AC3E}">
        <p14:creationId xmlns:p14="http://schemas.microsoft.com/office/powerpoint/2010/main" val="1891121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rotWithShape="1">
          <a:blip r:embed="rId3"/>
          <a:srcRect t="50997"/>
          <a:stretch/>
        </p:blipFill>
        <p:spPr>
          <a:xfrm>
            <a:off x="982638" y="338570"/>
            <a:ext cx="10222174" cy="6341628"/>
          </a:xfrm>
          <a:prstGeom prst="rect">
            <a:avLst/>
          </a:prstGeom>
        </p:spPr>
      </p:pic>
    </p:spTree>
    <p:extLst>
      <p:ext uri="{BB962C8B-B14F-4D97-AF65-F5344CB8AC3E}">
        <p14:creationId xmlns:p14="http://schemas.microsoft.com/office/powerpoint/2010/main" val="2171743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panose="020B0604020202020204" pitchFamily="34" charset="0"/>
              </a:rPr>
              <a:t>Paracrine Vasoactive </a:t>
            </a:r>
            <a:r>
              <a:rPr lang="en-US" sz="2800" dirty="0" smtClean="0">
                <a:latin typeface="Arial" panose="020B0604020202020204" pitchFamily="34" charset="0"/>
              </a:rPr>
              <a:t>Mediators</a:t>
            </a:r>
            <a:endParaRPr lang="en-IN" sz="2800" dirty="0"/>
          </a:p>
        </p:txBody>
      </p:sp>
      <p:sp>
        <p:nvSpPr>
          <p:cNvPr id="3" name="Content Placeholder 2"/>
          <p:cNvSpPr>
            <a:spLocks noGrp="1"/>
          </p:cNvSpPr>
          <p:nvPr>
            <p:ph idx="1"/>
          </p:nvPr>
        </p:nvSpPr>
        <p:spPr/>
        <p:txBody>
          <a:bodyPr>
            <a:normAutofit fontScale="92500" lnSpcReduction="20000"/>
          </a:bodyPr>
          <a:lstStyle/>
          <a:p>
            <a:r>
              <a:rPr lang="en-IN" dirty="0" smtClean="0"/>
              <a:t>Affect coronary tone in normal and pathophysiologic states</a:t>
            </a:r>
          </a:p>
          <a:p>
            <a:pPr marL="457200" lvl="1" indent="0">
              <a:buNone/>
            </a:pPr>
            <a:r>
              <a:rPr lang="en-IN" dirty="0" smtClean="0"/>
              <a:t>(Unrelated to normal coronary circulatory control) </a:t>
            </a:r>
          </a:p>
          <a:p>
            <a:endParaRPr lang="en-IN" dirty="0" smtClean="0"/>
          </a:p>
          <a:p>
            <a:r>
              <a:rPr lang="en-IN" dirty="0" smtClean="0"/>
              <a:t>Released from </a:t>
            </a:r>
            <a:r>
              <a:rPr lang="en-IN" dirty="0" err="1" smtClean="0"/>
              <a:t>epicardial</a:t>
            </a:r>
            <a:r>
              <a:rPr lang="en-IN" dirty="0" smtClean="0"/>
              <a:t> artery thrombi</a:t>
            </a:r>
          </a:p>
          <a:p>
            <a:pPr marL="457200" lvl="1" indent="0">
              <a:buNone/>
            </a:pPr>
            <a:r>
              <a:rPr lang="en-IN" dirty="0" smtClean="0"/>
              <a:t>(After activation of the thrombotic cascade initiated by plaque rupture) </a:t>
            </a:r>
          </a:p>
          <a:p>
            <a:endParaRPr lang="en-IN" dirty="0" smtClean="0"/>
          </a:p>
          <a:p>
            <a:r>
              <a:rPr lang="en-IN" dirty="0" smtClean="0"/>
              <a:t>Modulate </a:t>
            </a:r>
            <a:r>
              <a:rPr lang="en-IN" dirty="0" err="1" smtClean="0"/>
              <a:t>epicardial</a:t>
            </a:r>
            <a:r>
              <a:rPr lang="en-IN" dirty="0" smtClean="0"/>
              <a:t> tone in regions near eccentric ulcerated plaques </a:t>
            </a:r>
          </a:p>
          <a:p>
            <a:pPr marL="457200" lvl="1" indent="0">
              <a:buNone/>
            </a:pPr>
            <a:r>
              <a:rPr lang="en-IN" dirty="0" smtClean="0"/>
              <a:t>(leading to dynamic changes in the physiologic significance of a stenosis)</a:t>
            </a:r>
          </a:p>
          <a:p>
            <a:endParaRPr lang="en-IN" dirty="0" smtClean="0"/>
          </a:p>
          <a:p>
            <a:r>
              <a:rPr lang="en-IN" dirty="0" smtClean="0"/>
              <a:t>Differential effects on downstream vessel </a:t>
            </a:r>
            <a:r>
              <a:rPr lang="en-IN" dirty="0" err="1" smtClean="0"/>
              <a:t>vasomotion</a:t>
            </a:r>
            <a:r>
              <a:rPr lang="en-IN" dirty="0" smtClean="0"/>
              <a:t> dependent on vessel size </a:t>
            </a:r>
          </a:p>
          <a:p>
            <a:pPr marL="457200" lvl="1" indent="0">
              <a:buNone/>
            </a:pPr>
            <a:r>
              <a:rPr lang="en-IN" dirty="0" smtClean="0"/>
              <a:t>(conduit arteries versus resistance arteries)</a:t>
            </a:r>
            <a:endParaRPr lang="en-IN" dirty="0"/>
          </a:p>
        </p:txBody>
      </p:sp>
    </p:spTree>
    <p:extLst>
      <p:ext uri="{BB962C8B-B14F-4D97-AF65-F5344CB8AC3E}">
        <p14:creationId xmlns:p14="http://schemas.microsoft.com/office/powerpoint/2010/main" val="22402677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r>
              <a:rPr lang="en-IN" sz="2000" b="1" dirty="0"/>
              <a:t>Endothelium-Dependent and Net Direct Effects of Neural Stimulation, Autacoids, and Vasodilators on Coronary Tone in Isolated Conduit and Coronary Resistance Arteries</a:t>
            </a:r>
            <a:endParaRPr lang="en-IN" sz="2000" dirty="0"/>
          </a:p>
        </p:txBody>
      </p:sp>
      <p:graphicFrame>
        <p:nvGraphicFramePr>
          <p:cNvPr id="4" name="Content Placeholder 3"/>
          <p:cNvGraphicFramePr>
            <a:graphicFrameLocks noGrp="1"/>
          </p:cNvGraphicFramePr>
          <p:nvPr>
            <p:ph idx="1"/>
            <p:extLst/>
          </p:nvPr>
        </p:nvGraphicFramePr>
        <p:xfrm>
          <a:off x="838199" y="1079386"/>
          <a:ext cx="10515600" cy="5407660"/>
        </p:xfrm>
        <a:graphic>
          <a:graphicData uri="http://schemas.openxmlformats.org/drawingml/2006/table">
            <a:tbl>
              <a:tblPr firstRow="1" bandRow="1">
                <a:tableStyleId>{C083E6E3-FA7D-4D7B-A595-EF9225AFEA82}</a:tableStyleId>
              </a:tblPr>
              <a:tblGrid>
                <a:gridCol w="2628900"/>
                <a:gridCol w="2628900"/>
                <a:gridCol w="2628900"/>
                <a:gridCol w="2628900"/>
              </a:tblGrid>
              <a:tr h="370840">
                <a:tc>
                  <a:txBody>
                    <a:bodyPr/>
                    <a:lstStyle/>
                    <a:p>
                      <a:pPr algn="l"/>
                      <a:r>
                        <a:rPr lang="en-IN" dirty="0">
                          <a:effectLst/>
                        </a:rPr>
                        <a:t>SUBSTANCE</a:t>
                      </a:r>
                    </a:p>
                  </a:txBody>
                  <a:tcPr marL="19050" marR="19050" marT="19050" marB="19050" anchor="ctr"/>
                </a:tc>
                <a:tc>
                  <a:txBody>
                    <a:bodyPr/>
                    <a:lstStyle/>
                    <a:p>
                      <a:pPr algn="l"/>
                      <a:r>
                        <a:rPr lang="en-IN" dirty="0">
                          <a:effectLst/>
                        </a:rPr>
                        <a:t>ENDOTHELIUM-DEPENDENT</a:t>
                      </a:r>
                    </a:p>
                  </a:txBody>
                  <a:tcPr marL="19050" marR="19050" marT="19050" marB="19050" anchor="ctr"/>
                </a:tc>
                <a:tc>
                  <a:txBody>
                    <a:bodyPr/>
                    <a:lstStyle/>
                    <a:p>
                      <a:pPr algn="l"/>
                      <a:r>
                        <a:rPr lang="en-IN" dirty="0">
                          <a:effectLst/>
                        </a:rPr>
                        <a:t>NORMAL RESPONSE</a:t>
                      </a:r>
                    </a:p>
                  </a:txBody>
                  <a:tcPr marL="19050" marR="19050" marT="19050" marB="19050" anchor="ctr"/>
                </a:tc>
                <a:tc>
                  <a:txBody>
                    <a:bodyPr/>
                    <a:lstStyle/>
                    <a:p>
                      <a:pPr algn="l"/>
                      <a:r>
                        <a:rPr lang="en-IN" dirty="0">
                          <a:effectLst/>
                        </a:rPr>
                        <a:t>ATHEROSCLEROSIS</a:t>
                      </a:r>
                    </a:p>
                  </a:txBody>
                  <a:tcPr marL="19050" marR="19050" marT="19050" marB="19050" anchor="ctr"/>
                </a:tc>
              </a:tr>
              <a:tr h="370840">
                <a:tc gridSpan="4">
                  <a:txBody>
                    <a:bodyPr/>
                    <a:lstStyle/>
                    <a:p>
                      <a:pPr algn="l"/>
                      <a:r>
                        <a:rPr lang="en-IN" b="1" dirty="0">
                          <a:solidFill>
                            <a:srgbClr val="C00000"/>
                          </a:solidFill>
                          <a:effectLst/>
                        </a:rPr>
                        <a:t>Acetylcholine</a:t>
                      </a:r>
                    </a:p>
                  </a:txBody>
                  <a:tcPr marL="19050" marR="19050" marT="19050" marB="19050" anchor="ctr"/>
                </a:tc>
                <a:tc hMerge="1">
                  <a:txBody>
                    <a:bodyPr/>
                    <a:lstStyle/>
                    <a:p>
                      <a:endParaRPr lang="en-IN"/>
                    </a:p>
                  </a:txBody>
                  <a:tcPr/>
                </a:tc>
                <a:tc hMerge="1">
                  <a:txBody>
                    <a:bodyPr/>
                    <a:lstStyle/>
                    <a:p>
                      <a:endParaRPr lang="en-IN"/>
                    </a:p>
                  </a:txBody>
                  <a:tcPr/>
                </a:tc>
                <a:tc hMerge="1">
                  <a:txBody>
                    <a:bodyPr/>
                    <a:lstStyle/>
                    <a:p>
                      <a:endParaRPr lang="en-IN"/>
                    </a:p>
                  </a:txBody>
                  <a:tcPr/>
                </a:tc>
              </a:tr>
              <a:tr h="370840">
                <a:tc>
                  <a:txBody>
                    <a:bodyPr/>
                    <a:lstStyle/>
                    <a:p>
                      <a:pPr algn="l"/>
                      <a:r>
                        <a:rPr lang="en-IN">
                          <a:effectLst/>
                        </a:rPr>
                        <a:t>Conduit</a:t>
                      </a: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Net dilation</a:t>
                      </a:r>
                    </a:p>
                  </a:txBody>
                  <a:tcPr marL="19050" marR="19050" marT="19050" marB="19050" anchor="ctr"/>
                </a:tc>
                <a:tc>
                  <a:txBody>
                    <a:bodyPr/>
                    <a:lstStyle/>
                    <a:p>
                      <a:pPr algn="l"/>
                      <a:r>
                        <a:rPr lang="en-IN">
                          <a:effectLst/>
                        </a:rPr>
                        <a:t>Constriction</a:t>
                      </a:r>
                    </a:p>
                  </a:txBody>
                  <a:tcPr marL="19050" marR="19050" marT="19050" marB="19050" anchor="ctr"/>
                </a:tc>
              </a:tr>
              <a:tr h="370840">
                <a:tc>
                  <a:txBody>
                    <a:bodyPr/>
                    <a:lstStyle/>
                    <a:p>
                      <a:pPr algn="l"/>
                      <a:r>
                        <a:rPr lang="en-IN">
                          <a:effectLst/>
                        </a:rPr>
                        <a:t>Resistance</a:t>
                      </a:r>
                    </a:p>
                  </a:txBody>
                  <a:tcPr marL="19050" marR="19050" marT="19050" marB="19050" anchor="ctr"/>
                </a:tc>
                <a:tc>
                  <a:txBody>
                    <a:bodyPr/>
                    <a:lstStyle/>
                    <a:p>
                      <a:pPr algn="l"/>
                      <a:r>
                        <a:rPr lang="en-IN">
                          <a:effectLst/>
                        </a:rPr>
                        <a:t>Nitric oxide, EDHF</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Attenuated dilation</a:t>
                      </a:r>
                    </a:p>
                  </a:txBody>
                  <a:tcPr marL="19050" marR="19050" marT="19050" marB="19050" anchor="ctr"/>
                </a:tc>
              </a:tr>
              <a:tr h="370840">
                <a:tc gridSpan="4">
                  <a:txBody>
                    <a:bodyPr/>
                    <a:lstStyle/>
                    <a:p>
                      <a:pPr algn="l"/>
                      <a:r>
                        <a:rPr lang="en-IN" b="1" dirty="0">
                          <a:solidFill>
                            <a:srgbClr val="C00000"/>
                          </a:solidFill>
                          <a:effectLst/>
                        </a:rPr>
                        <a:t>Norepinephrine</a:t>
                      </a:r>
                    </a:p>
                  </a:txBody>
                  <a:tcPr marL="19050" marR="19050" marT="19050" marB="19050" anchor="ctr"/>
                </a:tc>
                <a:tc hMerge="1">
                  <a:txBody>
                    <a:bodyPr/>
                    <a:lstStyle/>
                    <a:p>
                      <a:endParaRPr lang="en-IN"/>
                    </a:p>
                  </a:txBody>
                  <a:tcPr/>
                </a:tc>
                <a:tc hMerge="1">
                  <a:txBody>
                    <a:bodyPr/>
                    <a:lstStyle/>
                    <a:p>
                      <a:endParaRPr lang="en-IN"/>
                    </a:p>
                  </a:txBody>
                  <a:tcPr/>
                </a:tc>
                <a:tc hMerge="1">
                  <a:txBody>
                    <a:bodyPr/>
                    <a:lstStyle/>
                    <a:p>
                      <a:endParaRPr lang="en-IN"/>
                    </a:p>
                  </a:txBody>
                  <a:tcPr/>
                </a:tc>
              </a:tr>
              <a:tr h="370840">
                <a:tc>
                  <a:txBody>
                    <a:bodyPr/>
                    <a:lstStyle/>
                    <a:p>
                      <a:pPr algn="l"/>
                      <a:r>
                        <a:rPr lang="en-IN">
                          <a:effectLst/>
                        </a:rPr>
                        <a:t>Alpha</a:t>
                      </a:r>
                      <a:r>
                        <a:rPr lang="en-IN" baseline="-25000">
                          <a:effectLst/>
                        </a:rPr>
                        <a:t>1</a:t>
                      </a:r>
                      <a:endParaRPr lang="en-IN">
                        <a:effectLst/>
                      </a:endParaRP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Constriction</a:t>
                      </a:r>
                    </a:p>
                  </a:txBody>
                  <a:tcPr marL="19050" marR="19050" marT="19050" marB="19050" anchor="ctr"/>
                </a:tc>
                <a:tc>
                  <a:txBody>
                    <a:bodyPr/>
                    <a:lstStyle/>
                    <a:p>
                      <a:pPr algn="l"/>
                      <a:r>
                        <a:rPr lang="en-IN">
                          <a:effectLst/>
                        </a:rPr>
                        <a:t>Constriction</a:t>
                      </a:r>
                    </a:p>
                  </a:txBody>
                  <a:tcPr marL="19050" marR="19050" marT="19050" marB="19050" anchor="ctr"/>
                </a:tc>
              </a:tr>
              <a:tr h="370840">
                <a:tc>
                  <a:txBody>
                    <a:bodyPr/>
                    <a:lstStyle/>
                    <a:p>
                      <a:pPr algn="l"/>
                      <a:r>
                        <a:rPr lang="en-IN">
                          <a:effectLst/>
                        </a:rPr>
                        <a:t>Beta</a:t>
                      </a:r>
                      <a:r>
                        <a:rPr lang="en-IN" baseline="-25000">
                          <a:effectLst/>
                        </a:rPr>
                        <a:t>2</a:t>
                      </a:r>
                      <a:endParaRPr lang="en-IN">
                        <a:effectLst/>
                      </a:endParaRP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Attenuated dilation</a:t>
                      </a:r>
                    </a:p>
                  </a:txBody>
                  <a:tcPr marL="19050" marR="19050" marT="19050" marB="19050" anchor="ctr"/>
                </a:tc>
              </a:tr>
              <a:tr h="370840">
                <a:tc gridSpan="4">
                  <a:txBody>
                    <a:bodyPr/>
                    <a:lstStyle/>
                    <a:p>
                      <a:pPr algn="l"/>
                      <a:r>
                        <a:rPr lang="en-IN" dirty="0">
                          <a:effectLst/>
                        </a:rPr>
                        <a:t>Platelets</a:t>
                      </a:r>
                    </a:p>
                  </a:txBody>
                  <a:tcPr marL="19050" marR="19050" marT="19050" marB="19050" anchor="ctr"/>
                </a:tc>
                <a:tc hMerge="1">
                  <a:txBody>
                    <a:bodyPr/>
                    <a:lstStyle/>
                    <a:p>
                      <a:endParaRPr lang="en-IN"/>
                    </a:p>
                  </a:txBody>
                  <a:tcPr/>
                </a:tc>
                <a:tc hMerge="1">
                  <a:txBody>
                    <a:bodyPr/>
                    <a:lstStyle/>
                    <a:p>
                      <a:endParaRPr lang="en-IN"/>
                    </a:p>
                  </a:txBody>
                  <a:tcPr/>
                </a:tc>
                <a:tc hMerge="1">
                  <a:txBody>
                    <a:bodyPr/>
                    <a:lstStyle/>
                    <a:p>
                      <a:endParaRPr lang="en-IN"/>
                    </a:p>
                  </a:txBody>
                  <a:tcPr/>
                </a:tc>
              </a:tr>
              <a:tr h="370840">
                <a:tc>
                  <a:txBody>
                    <a:bodyPr/>
                    <a:lstStyle/>
                    <a:p>
                      <a:pPr algn="l"/>
                      <a:r>
                        <a:rPr lang="en-IN" b="1" dirty="0">
                          <a:solidFill>
                            <a:srgbClr val="C00000"/>
                          </a:solidFill>
                          <a:effectLst/>
                        </a:rPr>
                        <a:t>Thrombin</a:t>
                      </a: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Constriction</a:t>
                      </a:r>
                    </a:p>
                  </a:txBody>
                  <a:tcPr marL="19050" marR="19050" marT="19050" marB="19050" anchor="ctr"/>
                </a:tc>
              </a:tr>
              <a:tr h="370840">
                <a:tc>
                  <a:txBody>
                    <a:bodyPr/>
                    <a:lstStyle/>
                    <a:p>
                      <a:pPr algn="l"/>
                      <a:r>
                        <a:rPr lang="en-IN" b="1" dirty="0">
                          <a:solidFill>
                            <a:srgbClr val="C00000"/>
                          </a:solidFill>
                          <a:effectLst/>
                        </a:rPr>
                        <a:t>Serotonin</a:t>
                      </a: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 </a:t>
                      </a:r>
                    </a:p>
                  </a:txBody>
                  <a:tcPr marL="19050" marR="19050" marT="19050" marB="19050" anchor="ctr"/>
                </a:tc>
              </a:tr>
              <a:tr h="370840">
                <a:tc>
                  <a:txBody>
                    <a:bodyPr/>
                    <a:lstStyle/>
                    <a:p>
                      <a:pPr algn="l"/>
                      <a:r>
                        <a:rPr lang="en-IN">
                          <a:effectLst/>
                        </a:rPr>
                        <a:t> Conduit</a:t>
                      </a: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Constriction</a:t>
                      </a:r>
                    </a:p>
                  </a:txBody>
                  <a:tcPr marL="19050" marR="19050" marT="19050" marB="19050" anchor="ctr"/>
                </a:tc>
                <a:tc>
                  <a:txBody>
                    <a:bodyPr/>
                    <a:lstStyle/>
                    <a:p>
                      <a:pPr algn="l"/>
                      <a:r>
                        <a:rPr lang="en-IN">
                          <a:effectLst/>
                        </a:rPr>
                        <a:t>Constriction</a:t>
                      </a:r>
                    </a:p>
                  </a:txBody>
                  <a:tcPr marL="19050" marR="19050" marT="19050" marB="19050" anchor="ctr"/>
                </a:tc>
              </a:tr>
              <a:tr h="370840">
                <a:tc>
                  <a:txBody>
                    <a:bodyPr/>
                    <a:lstStyle/>
                    <a:p>
                      <a:pPr algn="l"/>
                      <a:r>
                        <a:rPr lang="en-IN">
                          <a:effectLst/>
                        </a:rPr>
                        <a:t> Resistance</a:t>
                      </a: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Constriction</a:t>
                      </a:r>
                    </a:p>
                  </a:txBody>
                  <a:tcPr marL="19050" marR="19050" marT="19050" marB="19050" anchor="ctr"/>
                </a:tc>
              </a:tr>
              <a:tr h="370840">
                <a:tc>
                  <a:txBody>
                    <a:bodyPr/>
                    <a:lstStyle/>
                    <a:p>
                      <a:pPr algn="l"/>
                      <a:r>
                        <a:rPr lang="en-IN" b="1" dirty="0">
                          <a:solidFill>
                            <a:srgbClr val="C00000"/>
                          </a:solidFill>
                          <a:effectLst/>
                        </a:rPr>
                        <a:t>ADP</a:t>
                      </a:r>
                    </a:p>
                  </a:txBody>
                  <a:tcPr marL="19050" marR="19050" marT="19050" marB="19050" anchor="ctr"/>
                </a:tc>
                <a:tc>
                  <a:txBody>
                    <a:bodyPr/>
                    <a:lstStyle/>
                    <a:p>
                      <a:pPr algn="l"/>
                      <a:r>
                        <a:rPr lang="en-IN" dirty="0">
                          <a:effectLst/>
                        </a:rPr>
                        <a:t>Nitric oxide</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Attenuated dilation</a:t>
                      </a:r>
                    </a:p>
                  </a:txBody>
                  <a:tcPr marL="19050" marR="19050" marT="19050" marB="19050" anchor="ctr"/>
                </a:tc>
              </a:tr>
              <a:tr h="370840">
                <a:tc>
                  <a:txBody>
                    <a:bodyPr/>
                    <a:lstStyle/>
                    <a:p>
                      <a:pPr algn="l"/>
                      <a:r>
                        <a:rPr lang="en-IN" b="1" dirty="0">
                          <a:solidFill>
                            <a:srgbClr val="C00000"/>
                          </a:solidFill>
                          <a:effectLst/>
                        </a:rPr>
                        <a:t>Thromboxane</a:t>
                      </a:r>
                    </a:p>
                  </a:txBody>
                  <a:tcPr marL="19050" marR="19050" marT="19050" marB="19050" anchor="ctr"/>
                </a:tc>
                <a:tc>
                  <a:txBody>
                    <a:bodyPr/>
                    <a:lstStyle/>
                    <a:p>
                      <a:pPr algn="l"/>
                      <a:r>
                        <a:rPr lang="en-IN">
                          <a:effectLst/>
                        </a:rPr>
                        <a:t>Endothelin</a:t>
                      </a:r>
                    </a:p>
                  </a:txBody>
                  <a:tcPr marL="19050" marR="19050" marT="19050" marB="19050" anchor="ctr"/>
                </a:tc>
                <a:tc>
                  <a:txBody>
                    <a:bodyPr/>
                    <a:lstStyle/>
                    <a:p>
                      <a:pPr algn="l"/>
                      <a:r>
                        <a:rPr lang="en-IN">
                          <a:effectLst/>
                        </a:rPr>
                        <a:t>Constriction</a:t>
                      </a:r>
                    </a:p>
                  </a:txBody>
                  <a:tcPr marL="19050" marR="19050" marT="19050" marB="19050" anchor="ctr"/>
                </a:tc>
                <a:tc>
                  <a:txBody>
                    <a:bodyPr/>
                    <a:lstStyle/>
                    <a:p>
                      <a:pPr algn="l"/>
                      <a:r>
                        <a:rPr lang="en-IN" dirty="0">
                          <a:effectLst/>
                        </a:rPr>
                        <a:t>Constriction</a:t>
                      </a:r>
                    </a:p>
                  </a:txBody>
                  <a:tcPr marL="19050" marR="19050" marT="19050" marB="19050" anchor="ctr"/>
                </a:tc>
              </a:tr>
            </a:tbl>
          </a:graphicData>
        </a:graphic>
      </p:graphicFrame>
    </p:spTree>
    <p:extLst>
      <p:ext uri="{BB962C8B-B14F-4D97-AF65-F5344CB8AC3E}">
        <p14:creationId xmlns:p14="http://schemas.microsoft.com/office/powerpoint/2010/main" val="31704354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97257" y="802043"/>
          <a:ext cx="10515600" cy="5407660"/>
        </p:xfrm>
        <a:graphic>
          <a:graphicData uri="http://schemas.openxmlformats.org/drawingml/2006/table">
            <a:tbl>
              <a:tblPr firstRow="1" bandRow="1">
                <a:tableStyleId>{C083E6E3-FA7D-4D7B-A595-EF9225AFEA82}</a:tableStyleId>
              </a:tblPr>
              <a:tblGrid>
                <a:gridCol w="2628900"/>
                <a:gridCol w="2628900"/>
                <a:gridCol w="2628900"/>
                <a:gridCol w="2628900"/>
              </a:tblGrid>
              <a:tr h="370840">
                <a:tc>
                  <a:txBody>
                    <a:bodyPr/>
                    <a:lstStyle/>
                    <a:p>
                      <a:pPr algn="l"/>
                      <a:r>
                        <a:rPr lang="en-IN" dirty="0">
                          <a:effectLst/>
                        </a:rPr>
                        <a:t>SUBSTANCE</a:t>
                      </a:r>
                    </a:p>
                  </a:txBody>
                  <a:tcPr marL="19050" marR="19050" marT="19050" marB="19050" anchor="ctr"/>
                </a:tc>
                <a:tc>
                  <a:txBody>
                    <a:bodyPr/>
                    <a:lstStyle/>
                    <a:p>
                      <a:pPr algn="l"/>
                      <a:r>
                        <a:rPr lang="en-IN" dirty="0">
                          <a:effectLst/>
                        </a:rPr>
                        <a:t>ENDOTHELIUM-DEPENDENT</a:t>
                      </a:r>
                    </a:p>
                  </a:txBody>
                  <a:tcPr marL="19050" marR="19050" marT="19050" marB="19050" anchor="ctr"/>
                </a:tc>
                <a:tc>
                  <a:txBody>
                    <a:bodyPr/>
                    <a:lstStyle/>
                    <a:p>
                      <a:pPr algn="l"/>
                      <a:r>
                        <a:rPr lang="en-IN" dirty="0">
                          <a:effectLst/>
                        </a:rPr>
                        <a:t>NORMAL RESPONSE</a:t>
                      </a:r>
                    </a:p>
                  </a:txBody>
                  <a:tcPr marL="19050" marR="19050" marT="19050" marB="19050" anchor="ctr"/>
                </a:tc>
                <a:tc>
                  <a:txBody>
                    <a:bodyPr/>
                    <a:lstStyle/>
                    <a:p>
                      <a:pPr algn="l"/>
                      <a:r>
                        <a:rPr lang="en-IN" dirty="0">
                          <a:effectLst/>
                        </a:rPr>
                        <a:t>ATHEROSCLEROSIS</a:t>
                      </a:r>
                    </a:p>
                  </a:txBody>
                  <a:tcPr marL="19050" marR="19050" marT="19050" marB="19050" anchor="ctr"/>
                </a:tc>
              </a:tr>
              <a:tr h="370840">
                <a:tc gridSpan="4">
                  <a:txBody>
                    <a:bodyPr/>
                    <a:lstStyle/>
                    <a:p>
                      <a:pPr algn="l"/>
                      <a:r>
                        <a:rPr lang="en-IN" b="1" dirty="0">
                          <a:effectLst/>
                        </a:rPr>
                        <a:t>Paracrine Agonists</a:t>
                      </a:r>
                      <a:endParaRPr lang="en-IN" dirty="0">
                        <a:effectLst/>
                      </a:endParaRPr>
                    </a:p>
                  </a:txBody>
                  <a:tcPr marL="19050" marR="19050" marT="19050" marB="19050" anchor="ctr"/>
                </a:tc>
                <a:tc hMerge="1">
                  <a:txBody>
                    <a:bodyPr/>
                    <a:lstStyle/>
                    <a:p>
                      <a:endParaRPr lang="en-IN"/>
                    </a:p>
                  </a:txBody>
                  <a:tcPr/>
                </a:tc>
                <a:tc hMerge="1">
                  <a:txBody>
                    <a:bodyPr/>
                    <a:lstStyle/>
                    <a:p>
                      <a:endParaRPr lang="en-IN"/>
                    </a:p>
                  </a:txBody>
                  <a:tcPr/>
                </a:tc>
                <a:tc hMerge="1">
                  <a:txBody>
                    <a:bodyPr/>
                    <a:lstStyle/>
                    <a:p>
                      <a:endParaRPr lang="en-IN"/>
                    </a:p>
                  </a:txBody>
                  <a:tcPr/>
                </a:tc>
              </a:tr>
              <a:tr h="370840">
                <a:tc>
                  <a:txBody>
                    <a:bodyPr/>
                    <a:lstStyle/>
                    <a:p>
                      <a:pPr algn="l"/>
                      <a:r>
                        <a:rPr lang="en-IN" b="1" dirty="0" err="1">
                          <a:solidFill>
                            <a:srgbClr val="C00000"/>
                          </a:solidFill>
                          <a:effectLst/>
                        </a:rPr>
                        <a:t>Bradykinin</a:t>
                      </a:r>
                      <a:endParaRPr lang="en-IN" b="1" dirty="0">
                        <a:solidFill>
                          <a:srgbClr val="C00000"/>
                        </a:solidFill>
                        <a:effectLst/>
                      </a:endParaRPr>
                    </a:p>
                  </a:txBody>
                  <a:tcPr marL="19050" marR="19050" marT="19050" marB="19050" anchor="ctr"/>
                </a:tc>
                <a:tc>
                  <a:txBody>
                    <a:bodyPr/>
                    <a:lstStyle/>
                    <a:p>
                      <a:pPr algn="l"/>
                      <a:r>
                        <a:rPr lang="en-IN">
                          <a:effectLst/>
                        </a:rPr>
                        <a:t>Nitric oxide, EDHF</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Attenuated dilation</a:t>
                      </a:r>
                    </a:p>
                  </a:txBody>
                  <a:tcPr marL="19050" marR="19050" marT="19050" marB="19050" anchor="ctr"/>
                </a:tc>
              </a:tr>
              <a:tr h="370840">
                <a:tc>
                  <a:txBody>
                    <a:bodyPr/>
                    <a:lstStyle/>
                    <a:p>
                      <a:pPr algn="l"/>
                      <a:r>
                        <a:rPr lang="en-IN" b="1" dirty="0">
                          <a:solidFill>
                            <a:srgbClr val="C00000"/>
                          </a:solidFill>
                          <a:effectLst/>
                        </a:rPr>
                        <a:t>Histamine</a:t>
                      </a: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Attenuated dilation</a:t>
                      </a:r>
                    </a:p>
                  </a:txBody>
                  <a:tcPr marL="19050" marR="19050" marT="19050" marB="19050" anchor="ctr"/>
                </a:tc>
              </a:tr>
              <a:tr h="370840">
                <a:tc>
                  <a:txBody>
                    <a:bodyPr/>
                    <a:lstStyle/>
                    <a:p>
                      <a:pPr algn="l"/>
                      <a:r>
                        <a:rPr lang="en-IN" b="1" dirty="0">
                          <a:solidFill>
                            <a:srgbClr val="C00000"/>
                          </a:solidFill>
                          <a:effectLst/>
                        </a:rPr>
                        <a:t>Substance P</a:t>
                      </a: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Attenuated dilation</a:t>
                      </a:r>
                    </a:p>
                  </a:txBody>
                  <a:tcPr marL="19050" marR="19050" marT="19050" marB="19050" anchor="ctr"/>
                </a:tc>
              </a:tr>
              <a:tr h="370840">
                <a:tc gridSpan="4">
                  <a:txBody>
                    <a:bodyPr/>
                    <a:lstStyle/>
                    <a:p>
                      <a:pPr algn="l"/>
                      <a:r>
                        <a:rPr lang="en-IN" b="0" dirty="0" err="1">
                          <a:solidFill>
                            <a:schemeClr val="tx1"/>
                          </a:solidFill>
                          <a:effectLst/>
                        </a:rPr>
                        <a:t>Endothelin</a:t>
                      </a:r>
                      <a:r>
                        <a:rPr lang="en-IN" b="0" dirty="0">
                          <a:solidFill>
                            <a:schemeClr val="tx1"/>
                          </a:solidFill>
                          <a:effectLst/>
                        </a:rPr>
                        <a:t> (ET)</a:t>
                      </a:r>
                    </a:p>
                  </a:txBody>
                  <a:tcPr marL="19050" marR="19050" marT="19050" marB="19050" anchor="ctr"/>
                </a:tc>
                <a:tc hMerge="1">
                  <a:txBody>
                    <a:bodyPr/>
                    <a:lstStyle/>
                    <a:p>
                      <a:endParaRPr lang="en-IN"/>
                    </a:p>
                  </a:txBody>
                  <a:tcPr/>
                </a:tc>
                <a:tc hMerge="1">
                  <a:txBody>
                    <a:bodyPr/>
                    <a:lstStyle/>
                    <a:p>
                      <a:endParaRPr lang="en-IN"/>
                    </a:p>
                  </a:txBody>
                  <a:tcPr/>
                </a:tc>
                <a:tc hMerge="1">
                  <a:txBody>
                    <a:bodyPr/>
                    <a:lstStyle/>
                    <a:p>
                      <a:endParaRPr lang="en-IN"/>
                    </a:p>
                  </a:txBody>
                  <a:tcPr/>
                </a:tc>
              </a:tr>
              <a:tr h="370840">
                <a:tc>
                  <a:txBody>
                    <a:bodyPr/>
                    <a:lstStyle/>
                    <a:p>
                      <a:pPr algn="l"/>
                      <a:r>
                        <a:rPr lang="en-IN" b="1" dirty="0">
                          <a:solidFill>
                            <a:srgbClr val="C00000"/>
                          </a:solidFill>
                          <a:effectLst/>
                        </a:rPr>
                        <a:t>ET-1</a:t>
                      </a:r>
                    </a:p>
                  </a:txBody>
                  <a:tcPr marL="19050" marR="19050" marT="19050" marB="19050" anchor="ctr"/>
                </a:tc>
                <a:tc>
                  <a:txBody>
                    <a:bodyPr/>
                    <a:lstStyle/>
                    <a:p>
                      <a:pPr algn="l"/>
                      <a:r>
                        <a:rPr lang="en-IN">
                          <a:effectLst/>
                        </a:rPr>
                        <a:t>Nitric oxide</a:t>
                      </a:r>
                    </a:p>
                  </a:txBody>
                  <a:tcPr marL="19050" marR="19050" marT="19050" marB="19050" anchor="ctr"/>
                </a:tc>
                <a:tc>
                  <a:txBody>
                    <a:bodyPr/>
                    <a:lstStyle/>
                    <a:p>
                      <a:pPr algn="l"/>
                      <a:r>
                        <a:rPr lang="en-IN">
                          <a:effectLst/>
                        </a:rPr>
                        <a:t>Net constriction</a:t>
                      </a:r>
                    </a:p>
                  </a:txBody>
                  <a:tcPr marL="19050" marR="19050" marT="19050" marB="19050" anchor="ctr"/>
                </a:tc>
                <a:tc>
                  <a:txBody>
                    <a:bodyPr/>
                    <a:lstStyle/>
                    <a:p>
                      <a:pPr algn="l"/>
                      <a:r>
                        <a:rPr lang="en-IN">
                          <a:effectLst/>
                        </a:rPr>
                        <a:t>Increased constriction</a:t>
                      </a:r>
                    </a:p>
                  </a:txBody>
                  <a:tcPr marL="19050" marR="19050" marT="19050" marB="19050" anchor="ctr"/>
                </a:tc>
              </a:tr>
              <a:tr h="370840">
                <a:tc gridSpan="4">
                  <a:txBody>
                    <a:bodyPr/>
                    <a:lstStyle/>
                    <a:p>
                      <a:pPr algn="l"/>
                      <a:r>
                        <a:rPr lang="en-IN" b="1">
                          <a:effectLst/>
                        </a:rPr>
                        <a:t>Vasodilators</a:t>
                      </a:r>
                      <a:endParaRPr lang="en-IN">
                        <a:effectLst/>
                      </a:endParaRPr>
                    </a:p>
                  </a:txBody>
                  <a:tcPr marL="19050" marR="19050" marT="19050" marB="19050" anchor="ctr"/>
                </a:tc>
                <a:tc hMerge="1">
                  <a:txBody>
                    <a:bodyPr/>
                    <a:lstStyle/>
                    <a:p>
                      <a:endParaRPr lang="en-IN"/>
                    </a:p>
                  </a:txBody>
                  <a:tcPr/>
                </a:tc>
                <a:tc hMerge="1">
                  <a:txBody>
                    <a:bodyPr/>
                    <a:lstStyle/>
                    <a:p>
                      <a:endParaRPr lang="en-IN"/>
                    </a:p>
                  </a:txBody>
                  <a:tcPr/>
                </a:tc>
                <a:tc hMerge="1">
                  <a:txBody>
                    <a:bodyPr/>
                    <a:lstStyle/>
                    <a:p>
                      <a:endParaRPr lang="en-IN"/>
                    </a:p>
                  </a:txBody>
                  <a:tcPr/>
                </a:tc>
              </a:tr>
              <a:tr h="370840">
                <a:tc>
                  <a:txBody>
                    <a:bodyPr/>
                    <a:lstStyle/>
                    <a:p>
                      <a:pPr algn="l"/>
                      <a:r>
                        <a:rPr lang="en-IN" b="1" dirty="0">
                          <a:solidFill>
                            <a:srgbClr val="C00000"/>
                          </a:solidFill>
                          <a:effectLst/>
                        </a:rPr>
                        <a:t>Adenosine</a:t>
                      </a: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Dilation</a:t>
                      </a:r>
                    </a:p>
                  </a:txBody>
                  <a:tcPr marL="19050" marR="19050" marT="19050" marB="19050" anchor="ctr"/>
                </a:tc>
              </a:tr>
              <a:tr h="370840">
                <a:tc>
                  <a:txBody>
                    <a:bodyPr/>
                    <a:lstStyle/>
                    <a:p>
                      <a:pPr algn="l"/>
                      <a:r>
                        <a:rPr lang="en-IN" b="1" dirty="0" err="1">
                          <a:solidFill>
                            <a:srgbClr val="C00000"/>
                          </a:solidFill>
                          <a:effectLst/>
                        </a:rPr>
                        <a:t>Regadenoson</a:t>
                      </a:r>
                      <a:endParaRPr lang="en-IN" b="1" dirty="0">
                        <a:solidFill>
                          <a:srgbClr val="C00000"/>
                        </a:solidFill>
                        <a:effectLst/>
                      </a:endParaRP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Dilation</a:t>
                      </a:r>
                    </a:p>
                  </a:txBody>
                  <a:tcPr marL="19050" marR="19050" marT="19050" marB="19050" anchor="ctr"/>
                </a:tc>
              </a:tr>
              <a:tr h="370840">
                <a:tc>
                  <a:txBody>
                    <a:bodyPr/>
                    <a:lstStyle/>
                    <a:p>
                      <a:pPr algn="l"/>
                      <a:r>
                        <a:rPr lang="en-IN" b="1" dirty="0" err="1">
                          <a:solidFill>
                            <a:srgbClr val="C00000"/>
                          </a:solidFill>
                          <a:effectLst/>
                        </a:rPr>
                        <a:t>Dipyridamole</a:t>
                      </a:r>
                      <a:endParaRPr lang="en-IN" b="1" dirty="0">
                        <a:solidFill>
                          <a:srgbClr val="C00000"/>
                        </a:solidFill>
                        <a:effectLst/>
                      </a:endParaRP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Dilation</a:t>
                      </a:r>
                    </a:p>
                  </a:txBody>
                  <a:tcPr marL="19050" marR="19050" marT="19050" marB="19050" anchor="ctr"/>
                </a:tc>
              </a:tr>
              <a:tr h="370840">
                <a:tc>
                  <a:txBody>
                    <a:bodyPr/>
                    <a:lstStyle/>
                    <a:p>
                      <a:pPr algn="l"/>
                      <a:r>
                        <a:rPr lang="en-IN" b="1" dirty="0" err="1">
                          <a:solidFill>
                            <a:srgbClr val="C00000"/>
                          </a:solidFill>
                          <a:effectLst/>
                        </a:rPr>
                        <a:t>Papaverine</a:t>
                      </a:r>
                      <a:endParaRPr lang="en-IN" b="1" dirty="0">
                        <a:solidFill>
                          <a:srgbClr val="C00000"/>
                        </a:solidFill>
                        <a:effectLst/>
                      </a:endParaRP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Dilation</a:t>
                      </a:r>
                    </a:p>
                  </a:txBody>
                  <a:tcPr marL="19050" marR="19050" marT="19050" marB="19050" anchor="ctr"/>
                </a:tc>
              </a:tr>
              <a:tr h="370840">
                <a:tc>
                  <a:txBody>
                    <a:bodyPr/>
                    <a:lstStyle/>
                    <a:p>
                      <a:pPr algn="l"/>
                      <a:r>
                        <a:rPr lang="en-IN" b="1" dirty="0" err="1">
                          <a:solidFill>
                            <a:srgbClr val="C00000"/>
                          </a:solidFill>
                          <a:effectLst/>
                        </a:rPr>
                        <a:t>Nitroglycerin</a:t>
                      </a:r>
                      <a:endParaRPr lang="en-IN" b="1" dirty="0">
                        <a:solidFill>
                          <a:srgbClr val="C00000"/>
                        </a:solidFill>
                        <a:effectLst/>
                      </a:endParaRP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Dilation</a:t>
                      </a:r>
                    </a:p>
                  </a:txBody>
                  <a:tcPr marL="19050" marR="19050" marT="19050" marB="19050" anchor="ctr"/>
                </a:tc>
                <a:tc>
                  <a:txBody>
                    <a:bodyPr/>
                    <a:lstStyle/>
                    <a:p>
                      <a:pPr algn="l"/>
                      <a:r>
                        <a:rPr lang="en-IN">
                          <a:effectLst/>
                        </a:rPr>
                        <a:t>Dilation</a:t>
                      </a:r>
                    </a:p>
                  </a:txBody>
                  <a:tcPr marL="19050" marR="19050" marT="19050" marB="19050" anchor="ctr"/>
                </a:tc>
              </a:tr>
              <a:tr h="370840">
                <a:tc>
                  <a:txBody>
                    <a:bodyPr/>
                    <a:lstStyle/>
                    <a:p>
                      <a:pPr algn="l"/>
                      <a:r>
                        <a:rPr lang="en-IN" b="1" dirty="0">
                          <a:solidFill>
                            <a:srgbClr val="C00000"/>
                          </a:solidFill>
                          <a:effectLst/>
                        </a:rPr>
                        <a:t>Calcium channel blockers</a:t>
                      </a:r>
                    </a:p>
                  </a:txBody>
                  <a:tcPr marL="19050" marR="19050" marT="19050" marB="19050" anchor="ctr"/>
                </a:tc>
                <a:tc>
                  <a:txBody>
                    <a:bodyPr/>
                    <a:lstStyle/>
                    <a:p>
                      <a:pPr algn="l"/>
                      <a:r>
                        <a:rPr lang="en-IN">
                          <a:effectLst/>
                        </a:rPr>
                        <a:t> </a:t>
                      </a:r>
                    </a:p>
                  </a:txBody>
                  <a:tcPr marL="19050" marR="19050" marT="19050" marB="19050" anchor="ctr"/>
                </a:tc>
                <a:tc>
                  <a:txBody>
                    <a:bodyPr/>
                    <a:lstStyle/>
                    <a:p>
                      <a:pPr algn="l"/>
                      <a:r>
                        <a:rPr lang="en-IN">
                          <a:effectLst/>
                        </a:rPr>
                        <a:t>Submaximal dilation</a:t>
                      </a:r>
                    </a:p>
                  </a:txBody>
                  <a:tcPr marL="19050" marR="19050" marT="19050" marB="19050" anchor="ctr"/>
                </a:tc>
                <a:tc>
                  <a:txBody>
                    <a:bodyPr/>
                    <a:lstStyle/>
                    <a:p>
                      <a:pPr algn="l"/>
                      <a:r>
                        <a:rPr lang="en-IN" dirty="0">
                          <a:effectLst/>
                        </a:rPr>
                        <a:t>Dilation</a:t>
                      </a:r>
                    </a:p>
                  </a:txBody>
                  <a:tcPr marL="19050" marR="19050" marT="19050" marB="19050" anchor="ctr"/>
                </a:tc>
              </a:tr>
            </a:tbl>
          </a:graphicData>
        </a:graphic>
      </p:graphicFrame>
    </p:spTree>
    <p:extLst>
      <p:ext uri="{BB962C8B-B14F-4D97-AF65-F5344CB8AC3E}">
        <p14:creationId xmlns:p14="http://schemas.microsoft.com/office/powerpoint/2010/main" val="644988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Serotonin</a:t>
            </a:r>
            <a:endParaRPr lang="en-IN" dirty="0"/>
          </a:p>
        </p:txBody>
      </p:sp>
      <p:sp>
        <p:nvSpPr>
          <p:cNvPr id="3" name="Content Placeholder 2"/>
          <p:cNvSpPr>
            <a:spLocks noGrp="1"/>
          </p:cNvSpPr>
          <p:nvPr>
            <p:ph sz="half" idx="1"/>
          </p:nvPr>
        </p:nvSpPr>
        <p:spPr/>
        <p:txBody>
          <a:bodyPr>
            <a:normAutofit/>
          </a:bodyPr>
          <a:lstStyle/>
          <a:p>
            <a:r>
              <a:rPr lang="en-IN" sz="2400" dirty="0" smtClean="0"/>
              <a:t>Released from activated platelets </a:t>
            </a:r>
          </a:p>
          <a:p>
            <a:endParaRPr lang="en-IN" sz="2400" dirty="0" smtClean="0"/>
          </a:p>
          <a:p>
            <a:r>
              <a:rPr lang="en-IN" sz="2400" dirty="0" smtClean="0"/>
              <a:t>Vasoconstriction in normal and atherosclerotic conduit arteries</a:t>
            </a:r>
          </a:p>
          <a:p>
            <a:endParaRPr lang="en-IN" sz="2400" dirty="0" smtClean="0"/>
          </a:p>
          <a:p>
            <a:r>
              <a:rPr lang="en-IN" sz="2400" dirty="0" smtClean="0"/>
              <a:t>Increase the functional severity of a dynamic coronary stenosis </a:t>
            </a:r>
          </a:p>
        </p:txBody>
      </p:sp>
      <p:sp>
        <p:nvSpPr>
          <p:cNvPr id="4" name="Content Placeholder 3"/>
          <p:cNvSpPr>
            <a:spLocks noGrp="1"/>
          </p:cNvSpPr>
          <p:nvPr>
            <p:ph sz="half" idx="2"/>
          </p:nvPr>
        </p:nvSpPr>
        <p:spPr/>
        <p:txBody>
          <a:bodyPr>
            <a:normAutofit/>
          </a:bodyPr>
          <a:lstStyle/>
          <a:p>
            <a:r>
              <a:rPr lang="en-IN" sz="2400" dirty="0"/>
              <a:t>Dilates coronary resistance vessels (&lt;100 µm) -  </a:t>
            </a:r>
            <a:r>
              <a:rPr lang="en-IN" sz="2400" dirty="0">
                <a:latin typeface="Times New Roman" panose="02020603050405020304" pitchFamily="18" charset="0"/>
                <a:cs typeface="Times New Roman" panose="02020603050405020304" pitchFamily="18" charset="0"/>
              </a:rPr>
              <a:t>↑</a:t>
            </a:r>
            <a:r>
              <a:rPr lang="en-IN" sz="2400" dirty="0"/>
              <a:t> coronary flow </a:t>
            </a:r>
          </a:p>
          <a:p>
            <a:pPr marL="0" indent="0">
              <a:buNone/>
            </a:pPr>
            <a:r>
              <a:rPr lang="en-IN" sz="2000" dirty="0" smtClean="0"/>
              <a:t>(</a:t>
            </a:r>
            <a:r>
              <a:rPr lang="en-IN" sz="2000" dirty="0"/>
              <a:t>through the endothelium-dependent </a:t>
            </a:r>
            <a:r>
              <a:rPr lang="en-IN" sz="2000" dirty="0" smtClean="0"/>
              <a:t>           release </a:t>
            </a:r>
            <a:r>
              <a:rPr lang="en-IN" sz="2000" dirty="0"/>
              <a:t>of NO)</a:t>
            </a:r>
            <a:endParaRPr lang="en-IN" sz="2400" dirty="0"/>
          </a:p>
          <a:p>
            <a:endParaRPr lang="en-IN" sz="2400" dirty="0"/>
          </a:p>
          <a:p>
            <a:r>
              <a:rPr lang="en-IN" sz="2400" dirty="0"/>
              <a:t>Atherosclerosis  - NO production impaired - direct effects on smooth muscle predominate - vasoconstriction</a:t>
            </a:r>
          </a:p>
          <a:p>
            <a:endParaRPr lang="en-IN" sz="2400" dirty="0">
              <a:effectLst>
                <a:outerShdw blurRad="38100" dist="38100" dir="2700000" algn="tl">
                  <a:srgbClr val="000000">
                    <a:alpha val="43137"/>
                  </a:srgbClr>
                </a:outerShdw>
              </a:effectLst>
            </a:endParaRPr>
          </a:p>
          <a:p>
            <a:endParaRPr lang="en-IN" dirty="0"/>
          </a:p>
        </p:txBody>
      </p:sp>
      <p:sp>
        <p:nvSpPr>
          <p:cNvPr id="5" name="Rectangle 4"/>
          <p:cNvSpPr/>
          <p:nvPr/>
        </p:nvSpPr>
        <p:spPr>
          <a:xfrm>
            <a:off x="171450" y="5730359"/>
            <a:ext cx="11587163" cy="461665"/>
          </a:xfrm>
          <a:prstGeom prst="rect">
            <a:avLst/>
          </a:prstGeom>
        </p:spPr>
        <p:txBody>
          <a:bodyPr wrap="square">
            <a:spAutoFit/>
          </a:bodyPr>
          <a:lstStyle/>
          <a:p>
            <a:pPr algn="ctr"/>
            <a:r>
              <a:rPr lang="en-IN" sz="2400" dirty="0">
                <a:effectLst>
                  <a:outerShdw blurRad="38100" dist="38100" dir="2700000" algn="tl">
                    <a:srgbClr val="000000">
                      <a:alpha val="43137"/>
                    </a:srgbClr>
                  </a:outerShdw>
                </a:effectLst>
              </a:rPr>
              <a:t>Serotonin release generally exacerbates ischemia in CAD</a:t>
            </a:r>
          </a:p>
        </p:txBody>
      </p:sp>
    </p:spTree>
    <p:extLst>
      <p:ext uri="{BB962C8B-B14F-4D97-AF65-F5344CB8AC3E}">
        <p14:creationId xmlns:p14="http://schemas.microsoft.com/office/powerpoint/2010/main" val="36692236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Thromboxane A2 </a:t>
            </a:r>
            <a:endParaRPr lang="en-IN" dirty="0"/>
          </a:p>
        </p:txBody>
      </p:sp>
      <p:sp>
        <p:nvSpPr>
          <p:cNvPr id="3" name="Content Placeholder 2"/>
          <p:cNvSpPr>
            <a:spLocks noGrp="1"/>
          </p:cNvSpPr>
          <p:nvPr>
            <p:ph idx="1"/>
          </p:nvPr>
        </p:nvSpPr>
        <p:spPr/>
        <p:txBody>
          <a:bodyPr>
            <a:normAutofit lnSpcReduction="10000"/>
          </a:bodyPr>
          <a:lstStyle/>
          <a:p>
            <a:r>
              <a:rPr lang="en-IN" dirty="0" smtClean="0"/>
              <a:t>Potent vasoconstrictor </a:t>
            </a:r>
          </a:p>
          <a:p>
            <a:endParaRPr lang="en-IN" dirty="0"/>
          </a:p>
          <a:p>
            <a:r>
              <a:rPr lang="en-IN" dirty="0" smtClean="0"/>
              <a:t>Product of </a:t>
            </a:r>
            <a:r>
              <a:rPr lang="en-IN" dirty="0" err="1" smtClean="0"/>
              <a:t>endoperoxide</a:t>
            </a:r>
            <a:r>
              <a:rPr lang="en-IN" dirty="0" smtClean="0"/>
              <a:t> metabolism</a:t>
            </a:r>
          </a:p>
          <a:p>
            <a:endParaRPr lang="en-IN" dirty="0" smtClean="0"/>
          </a:p>
          <a:p>
            <a:r>
              <a:rPr lang="en-IN" dirty="0" smtClean="0"/>
              <a:t>Released during platelet aggregation</a:t>
            </a:r>
          </a:p>
          <a:p>
            <a:endParaRPr lang="en-IN" dirty="0" smtClean="0"/>
          </a:p>
          <a:p>
            <a:r>
              <a:rPr lang="en-IN" dirty="0"/>
              <a:t>V</a:t>
            </a:r>
            <a:r>
              <a:rPr lang="en-IN" dirty="0" smtClean="0"/>
              <a:t>asoconstriction of conduit arteries and isolated resistance vessels</a:t>
            </a:r>
          </a:p>
          <a:p>
            <a:endParaRPr lang="en-IN" dirty="0" smtClean="0"/>
          </a:p>
          <a:p>
            <a:r>
              <a:rPr lang="en-IN" dirty="0" smtClean="0"/>
              <a:t>Accentuate acute myocardial ischemia</a:t>
            </a:r>
            <a:endParaRPr lang="en-IN" dirty="0"/>
          </a:p>
        </p:txBody>
      </p:sp>
    </p:spTree>
    <p:extLst>
      <p:ext uri="{BB962C8B-B14F-4D97-AF65-F5344CB8AC3E}">
        <p14:creationId xmlns:p14="http://schemas.microsoft.com/office/powerpoint/2010/main" val="2827920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effectLst/>
              </a:rPr>
              <a:t>Determinants of Myocardial Oxygen Consumption</a:t>
            </a:r>
            <a:endParaRPr lang="en-IN" sz="3600" dirty="0"/>
          </a:p>
        </p:txBody>
      </p:sp>
      <p:sp>
        <p:nvSpPr>
          <p:cNvPr id="3" name="Content Placeholder 2"/>
          <p:cNvSpPr>
            <a:spLocks noGrp="1"/>
          </p:cNvSpPr>
          <p:nvPr>
            <p:ph idx="1"/>
          </p:nvPr>
        </p:nvSpPr>
        <p:spPr/>
        <p:txBody>
          <a:bodyPr>
            <a:normAutofit/>
          </a:bodyPr>
          <a:lstStyle/>
          <a:p>
            <a:r>
              <a:rPr lang="en-IN" dirty="0" smtClean="0">
                <a:effectLst/>
              </a:rPr>
              <a:t>Myocardial oxygen extraction near-maximal at rest ( 75% )</a:t>
            </a:r>
          </a:p>
          <a:p>
            <a:endParaRPr lang="en-IN" dirty="0" smtClean="0">
              <a:effectLst/>
            </a:endParaRPr>
          </a:p>
          <a:p>
            <a:r>
              <a:rPr lang="en-IN" dirty="0" smtClean="0">
                <a:effectLst/>
              </a:rPr>
              <a:t>Further increase in oxygen extraction limited </a:t>
            </a:r>
          </a:p>
          <a:p>
            <a:pPr lvl="1"/>
            <a:r>
              <a:rPr lang="en-IN" dirty="0" smtClean="0">
                <a:effectLst/>
              </a:rPr>
              <a:t>Sympathetic activation</a:t>
            </a:r>
          </a:p>
          <a:p>
            <a:pPr lvl="1"/>
            <a:r>
              <a:rPr lang="en-IN" dirty="0" smtClean="0">
                <a:effectLst/>
              </a:rPr>
              <a:t>Acute </a:t>
            </a:r>
            <a:r>
              <a:rPr lang="en-IN" dirty="0" err="1" smtClean="0">
                <a:effectLst/>
              </a:rPr>
              <a:t>subendocardial</a:t>
            </a:r>
            <a:r>
              <a:rPr lang="en-IN" dirty="0" smtClean="0">
                <a:effectLst/>
              </a:rPr>
              <a:t> ischemia</a:t>
            </a:r>
          </a:p>
          <a:p>
            <a:endParaRPr lang="en-IN" dirty="0" smtClean="0">
              <a:effectLst/>
            </a:endParaRPr>
          </a:p>
          <a:p>
            <a:r>
              <a:rPr lang="en-IN" dirty="0" smtClean="0">
                <a:effectLst/>
              </a:rPr>
              <a:t>Increases in myocardial oxygen consumption met by </a:t>
            </a:r>
          </a:p>
          <a:p>
            <a:pPr lvl="1"/>
            <a:r>
              <a:rPr lang="en-IN" dirty="0" smtClean="0">
                <a:effectLst/>
              </a:rPr>
              <a:t>Proportional increases in coronary flow</a:t>
            </a:r>
          </a:p>
          <a:p>
            <a:pPr lvl="1"/>
            <a:r>
              <a:rPr lang="en-IN" dirty="0" smtClean="0">
                <a:effectLst/>
              </a:rPr>
              <a:t>Increase in oxygen delivery ( SpO2, </a:t>
            </a:r>
            <a:r>
              <a:rPr lang="en-IN" dirty="0" err="1" smtClean="0">
                <a:effectLst/>
              </a:rPr>
              <a:t>Hb</a:t>
            </a:r>
            <a:r>
              <a:rPr lang="en-IN" dirty="0" smtClean="0">
                <a:effectLst/>
              </a:rPr>
              <a:t> )</a:t>
            </a:r>
            <a:endParaRPr lang="en-IN" dirty="0"/>
          </a:p>
        </p:txBody>
      </p:sp>
    </p:spTree>
    <p:extLst>
      <p:ext uri="{BB962C8B-B14F-4D97-AF65-F5344CB8AC3E}">
        <p14:creationId xmlns:p14="http://schemas.microsoft.com/office/powerpoint/2010/main" val="25141379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6313" y="297076"/>
            <a:ext cx="10515600" cy="6226554"/>
          </a:xfrm>
        </p:spPr>
        <p:txBody>
          <a:bodyPr>
            <a:normAutofit/>
          </a:bodyPr>
          <a:lstStyle/>
          <a:p>
            <a:pPr marL="0" indent="0">
              <a:buNone/>
            </a:pPr>
            <a:r>
              <a:rPr lang="en-IN" dirty="0" smtClean="0"/>
              <a:t> </a:t>
            </a:r>
          </a:p>
          <a:p>
            <a:r>
              <a:rPr lang="en-IN" dirty="0" smtClean="0"/>
              <a:t>ADP</a:t>
            </a:r>
          </a:p>
          <a:p>
            <a:pPr lvl="1"/>
            <a:r>
              <a:rPr lang="en-IN" dirty="0" smtClean="0"/>
              <a:t>Platelet-derived vasodilator</a:t>
            </a:r>
          </a:p>
          <a:p>
            <a:pPr lvl="1"/>
            <a:r>
              <a:rPr lang="en-IN" dirty="0" smtClean="0"/>
              <a:t>Relaxes coronary </a:t>
            </a:r>
            <a:r>
              <a:rPr lang="en-IN" dirty="0" err="1" smtClean="0"/>
              <a:t>microvessels</a:t>
            </a:r>
            <a:r>
              <a:rPr lang="en-IN" dirty="0" smtClean="0"/>
              <a:t> and conduit arteries</a:t>
            </a:r>
          </a:p>
          <a:p>
            <a:pPr lvl="1"/>
            <a:r>
              <a:rPr lang="en-IN" dirty="0" smtClean="0"/>
              <a:t>Mediated by NO and abolished by removing the endothelium</a:t>
            </a:r>
          </a:p>
          <a:p>
            <a:endParaRPr lang="en-IN" dirty="0" smtClean="0"/>
          </a:p>
          <a:p>
            <a:r>
              <a:rPr lang="en-IN" dirty="0" smtClean="0"/>
              <a:t>Thrombin</a:t>
            </a:r>
          </a:p>
          <a:p>
            <a:pPr lvl="1"/>
            <a:r>
              <a:rPr lang="en-IN" dirty="0" smtClean="0"/>
              <a:t>In </a:t>
            </a:r>
            <a:r>
              <a:rPr lang="en-IN" dirty="0"/>
              <a:t>vitro </a:t>
            </a:r>
            <a:r>
              <a:rPr lang="en-IN" dirty="0" smtClean="0"/>
              <a:t>- Vasodilation </a:t>
            </a:r>
            <a:r>
              <a:rPr lang="en-IN" dirty="0"/>
              <a:t>(</a:t>
            </a:r>
            <a:r>
              <a:rPr lang="en-IN" dirty="0" smtClean="0"/>
              <a:t>endothelium-dependent by the release of prostacyclin and NO)</a:t>
            </a:r>
          </a:p>
          <a:p>
            <a:pPr lvl="1"/>
            <a:endParaRPr lang="en-IN" dirty="0" smtClean="0"/>
          </a:p>
          <a:p>
            <a:pPr lvl="1"/>
            <a:r>
              <a:rPr lang="en-IN" dirty="0" smtClean="0"/>
              <a:t>In vivo (releases thromboxane A2)</a:t>
            </a:r>
          </a:p>
          <a:p>
            <a:pPr lvl="1">
              <a:buFont typeface="Wingdings" panose="05000000000000000000" pitchFamily="2" charset="2"/>
              <a:buChar char="Ø"/>
            </a:pPr>
            <a:r>
              <a:rPr lang="en-IN" dirty="0" smtClean="0"/>
              <a:t>Epicardial stenosis - </a:t>
            </a:r>
            <a:r>
              <a:rPr lang="en-IN" dirty="0"/>
              <a:t>vasoconstriction </a:t>
            </a:r>
            <a:r>
              <a:rPr lang="en-IN" dirty="0" smtClean="0"/>
              <a:t>(ED vasodilation is impaired)</a:t>
            </a:r>
          </a:p>
          <a:p>
            <a:pPr lvl="1">
              <a:buFont typeface="Wingdings" panose="05000000000000000000" pitchFamily="2" charset="2"/>
              <a:buChar char="Ø"/>
            </a:pPr>
            <a:r>
              <a:rPr lang="en-IN" dirty="0"/>
              <a:t>C</a:t>
            </a:r>
            <a:r>
              <a:rPr lang="en-IN" dirty="0" smtClean="0"/>
              <a:t>oronary resistance vasculature - endothelium-dependent vasodilator </a:t>
            </a:r>
            <a:r>
              <a:rPr lang="en-IN" dirty="0"/>
              <a:t>-</a:t>
            </a:r>
            <a:r>
              <a:rPr lang="en-IN" dirty="0" smtClean="0"/>
              <a:t> increases coronary flow</a:t>
            </a:r>
            <a:endParaRPr lang="en-IN" dirty="0"/>
          </a:p>
        </p:txBody>
      </p:sp>
    </p:spTree>
    <p:extLst>
      <p:ext uri="{BB962C8B-B14F-4D97-AF65-F5344CB8AC3E}">
        <p14:creationId xmlns:p14="http://schemas.microsoft.com/office/powerpoint/2010/main" val="16963805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Coronary </a:t>
            </a:r>
            <a:r>
              <a:rPr lang="en-IN" sz="3600" dirty="0" smtClean="0"/>
              <a:t>Vasospasm</a:t>
            </a:r>
            <a:endParaRPr lang="en-IN" dirty="0"/>
          </a:p>
        </p:txBody>
      </p:sp>
      <p:sp>
        <p:nvSpPr>
          <p:cNvPr id="3" name="Content Placeholder 2"/>
          <p:cNvSpPr>
            <a:spLocks noGrp="1"/>
          </p:cNvSpPr>
          <p:nvPr>
            <p:ph idx="1"/>
          </p:nvPr>
        </p:nvSpPr>
        <p:spPr/>
        <p:txBody>
          <a:bodyPr>
            <a:normAutofit fontScale="92500" lnSpcReduction="10000"/>
          </a:bodyPr>
          <a:lstStyle/>
          <a:p>
            <a:endParaRPr lang="en-IN" dirty="0"/>
          </a:p>
          <a:p>
            <a:r>
              <a:rPr lang="en-IN" sz="2900" dirty="0"/>
              <a:t>T</a:t>
            </a:r>
            <a:r>
              <a:rPr lang="en-IN" sz="2900" dirty="0" smtClean="0"/>
              <a:t>ransient functional occlusion of a coronary artery - reversible with nitrate vasodilation</a:t>
            </a:r>
          </a:p>
          <a:p>
            <a:r>
              <a:rPr lang="en-IN" sz="2900" dirty="0"/>
              <a:t>C</a:t>
            </a:r>
            <a:r>
              <a:rPr lang="en-IN" sz="2900" dirty="0" smtClean="0"/>
              <a:t>ommonly in the setting of a coronary stenosis - dynamic stenosis behaviour - dissociate the effects on perfusion from anatomic stenosis severity</a:t>
            </a:r>
          </a:p>
          <a:p>
            <a:r>
              <a:rPr lang="en-IN" sz="2900" dirty="0"/>
              <a:t>E</a:t>
            </a:r>
            <a:r>
              <a:rPr lang="en-IN" sz="2900" dirty="0" smtClean="0"/>
              <a:t>ndothelial disruption plays a role</a:t>
            </a:r>
          </a:p>
          <a:p>
            <a:r>
              <a:rPr lang="en-IN" sz="2900" dirty="0" smtClean="0"/>
              <a:t>Normal vasodilation from autacoids and sympathetic stimulation is converted into a vasoconstrictor response because of the lack of competing endothelium-dependent vasodilation</a:t>
            </a:r>
          </a:p>
          <a:p>
            <a:r>
              <a:rPr lang="en-IN" sz="2900" dirty="0" smtClean="0"/>
              <a:t>Trigger required (</a:t>
            </a:r>
            <a:r>
              <a:rPr lang="en-IN" sz="2900" dirty="0" err="1" smtClean="0"/>
              <a:t>Eg</a:t>
            </a:r>
            <a:r>
              <a:rPr lang="en-IN" sz="2900" dirty="0" smtClean="0"/>
              <a:t>: Thrombus formation or sympathetic activation)</a:t>
            </a:r>
          </a:p>
        </p:txBody>
      </p:sp>
    </p:spTree>
    <p:extLst>
      <p:ext uri="{BB962C8B-B14F-4D97-AF65-F5344CB8AC3E}">
        <p14:creationId xmlns:p14="http://schemas.microsoft.com/office/powerpoint/2010/main" val="5343493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t>Variant </a:t>
            </a:r>
            <a:r>
              <a:rPr lang="en-IN" sz="2800" b="1" dirty="0"/>
              <a:t>angina with normal coronary arteries or </a:t>
            </a:r>
            <a:r>
              <a:rPr lang="en-IN" sz="2800" b="1" dirty="0" err="1"/>
              <a:t>prinzmetal</a:t>
            </a:r>
            <a:r>
              <a:rPr lang="en-IN" sz="2800" b="1" dirty="0"/>
              <a:t> </a:t>
            </a:r>
            <a:r>
              <a:rPr lang="en-IN" sz="2800" b="1" dirty="0" smtClean="0"/>
              <a:t>angina</a:t>
            </a:r>
            <a:endParaRPr lang="en-IN" sz="3600" b="1" dirty="0"/>
          </a:p>
        </p:txBody>
      </p:sp>
      <p:sp>
        <p:nvSpPr>
          <p:cNvPr id="3" name="Content Placeholder 2"/>
          <p:cNvSpPr>
            <a:spLocks noGrp="1"/>
          </p:cNvSpPr>
          <p:nvPr>
            <p:ph idx="1"/>
          </p:nvPr>
        </p:nvSpPr>
        <p:spPr/>
        <p:txBody>
          <a:bodyPr/>
          <a:lstStyle/>
          <a:p>
            <a:r>
              <a:rPr lang="en-IN" dirty="0"/>
              <a:t>M</a:t>
            </a:r>
            <a:r>
              <a:rPr lang="en-IN" dirty="0" smtClean="0"/>
              <a:t>echanisms </a:t>
            </a:r>
            <a:r>
              <a:rPr lang="en-IN" dirty="0"/>
              <a:t>less clear</a:t>
            </a:r>
          </a:p>
          <a:p>
            <a:endParaRPr lang="en-IN" dirty="0" smtClean="0"/>
          </a:p>
          <a:p>
            <a:r>
              <a:rPr lang="en-IN" dirty="0" smtClean="0"/>
              <a:t>Sensitization </a:t>
            </a:r>
            <a:r>
              <a:rPr lang="en-IN" dirty="0"/>
              <a:t>of intrinsic vasoconstrictor mechanisms (animal data)</a:t>
            </a:r>
          </a:p>
          <a:p>
            <a:endParaRPr lang="en-IN" dirty="0" smtClean="0"/>
          </a:p>
          <a:p>
            <a:r>
              <a:rPr lang="en-IN" dirty="0" smtClean="0"/>
              <a:t>Coronary </a:t>
            </a:r>
            <a:r>
              <a:rPr lang="en-IN" dirty="0"/>
              <a:t>arteries demonstrate </a:t>
            </a:r>
            <a:endParaRPr lang="en-IN" dirty="0" smtClean="0"/>
          </a:p>
          <a:p>
            <a:pPr>
              <a:buFont typeface="Wingdings" panose="05000000000000000000" pitchFamily="2" charset="2"/>
              <a:buChar char="Ø"/>
            </a:pPr>
            <a:r>
              <a:rPr lang="en-IN" dirty="0" smtClean="0"/>
              <a:t>Supersensitivity </a:t>
            </a:r>
            <a:r>
              <a:rPr lang="en-IN" dirty="0"/>
              <a:t>to vasoconstrictor agonists in vivo and in </a:t>
            </a:r>
            <a:r>
              <a:rPr lang="en-IN" dirty="0" smtClean="0"/>
              <a:t>vitro</a:t>
            </a:r>
          </a:p>
          <a:p>
            <a:pPr>
              <a:buFont typeface="Wingdings" panose="05000000000000000000" pitchFamily="2" charset="2"/>
              <a:buChar char="Ø"/>
            </a:pPr>
            <a:r>
              <a:rPr lang="en-IN" dirty="0"/>
              <a:t>R</a:t>
            </a:r>
            <a:r>
              <a:rPr lang="en-IN" dirty="0" smtClean="0"/>
              <a:t>educed </a:t>
            </a:r>
            <a:r>
              <a:rPr lang="en-IN" dirty="0" err="1"/>
              <a:t>vasodilatory</a:t>
            </a:r>
            <a:r>
              <a:rPr lang="en-IN" dirty="0"/>
              <a:t> </a:t>
            </a:r>
            <a:r>
              <a:rPr lang="en-IN" dirty="0" smtClean="0"/>
              <a:t>responses</a:t>
            </a:r>
            <a:endParaRPr lang="en-IN" dirty="0"/>
          </a:p>
        </p:txBody>
      </p:sp>
    </p:spTree>
    <p:extLst>
      <p:ext uri="{BB962C8B-B14F-4D97-AF65-F5344CB8AC3E}">
        <p14:creationId xmlns:p14="http://schemas.microsoft.com/office/powerpoint/2010/main" val="8033280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Pharmacologic </a:t>
            </a:r>
            <a:r>
              <a:rPr lang="en-IN" sz="3600" dirty="0" smtClean="0"/>
              <a:t>Vasodilation</a:t>
            </a:r>
            <a:endParaRPr lang="en-IN" sz="3600" dirty="0"/>
          </a:p>
        </p:txBody>
      </p:sp>
      <p:sp>
        <p:nvSpPr>
          <p:cNvPr id="3" name="Content Placeholder 2"/>
          <p:cNvSpPr>
            <a:spLocks noGrp="1"/>
          </p:cNvSpPr>
          <p:nvPr>
            <p:ph idx="1"/>
          </p:nvPr>
        </p:nvSpPr>
        <p:spPr/>
        <p:txBody>
          <a:bodyPr>
            <a:normAutofit lnSpcReduction="10000"/>
          </a:bodyPr>
          <a:lstStyle/>
          <a:p>
            <a:r>
              <a:rPr lang="en-IN" sz="2400" dirty="0"/>
              <a:t>R</a:t>
            </a:r>
            <a:r>
              <a:rPr lang="en-IN" sz="2400" dirty="0" smtClean="0"/>
              <a:t>eflect direct actions on vascular smooth muscle</a:t>
            </a:r>
          </a:p>
          <a:p>
            <a:endParaRPr lang="en-IN" sz="2400" dirty="0" smtClean="0"/>
          </a:p>
          <a:p>
            <a:r>
              <a:rPr lang="en-IN" sz="2400" dirty="0" smtClean="0"/>
              <a:t>Secondary adjustments in resistance artery tone</a:t>
            </a:r>
          </a:p>
          <a:p>
            <a:endParaRPr lang="en-IN" sz="2400" dirty="0" smtClean="0"/>
          </a:p>
          <a:p>
            <a:r>
              <a:rPr lang="en-IN" sz="2400" dirty="0" smtClean="0"/>
              <a:t>Flow-mediated dilation amplify the </a:t>
            </a:r>
            <a:r>
              <a:rPr lang="en-IN" sz="2400" dirty="0" err="1" smtClean="0"/>
              <a:t>vasodilatory</a:t>
            </a:r>
            <a:r>
              <a:rPr lang="en-IN" sz="2400" dirty="0" smtClean="0"/>
              <a:t> response</a:t>
            </a:r>
          </a:p>
          <a:p>
            <a:endParaRPr lang="en-IN" sz="2400" dirty="0" smtClean="0"/>
          </a:p>
          <a:p>
            <a:r>
              <a:rPr lang="en-IN" sz="2400" dirty="0" err="1" smtClean="0"/>
              <a:t>Autoregulatory</a:t>
            </a:r>
            <a:r>
              <a:rPr lang="en-IN" sz="2400" dirty="0" smtClean="0"/>
              <a:t> adjustments can overcome vasodilation in a segment of the microcirculation and restore flow to normal. </a:t>
            </a:r>
          </a:p>
          <a:p>
            <a:endParaRPr lang="en-IN" sz="2400" dirty="0" smtClean="0"/>
          </a:p>
          <a:p>
            <a:r>
              <a:rPr lang="en-IN" sz="2400" dirty="0" smtClean="0"/>
              <a:t>Resistance vessel vasodilators used in assessing coronary stenosis severity</a:t>
            </a:r>
            <a:endParaRPr lang="en-IN" sz="2400" dirty="0"/>
          </a:p>
        </p:txBody>
      </p:sp>
    </p:spTree>
    <p:extLst>
      <p:ext uri="{BB962C8B-B14F-4D97-AF65-F5344CB8AC3E}">
        <p14:creationId xmlns:p14="http://schemas.microsoft.com/office/powerpoint/2010/main" val="26101176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err="1" smtClean="0"/>
              <a:t>Nitroglycerin</a:t>
            </a:r>
            <a:endParaRPr lang="en-IN" sz="3600" dirty="0"/>
          </a:p>
        </p:txBody>
      </p:sp>
      <p:sp>
        <p:nvSpPr>
          <p:cNvPr id="3" name="Content Placeholder 2"/>
          <p:cNvSpPr>
            <a:spLocks noGrp="1"/>
          </p:cNvSpPr>
          <p:nvPr>
            <p:ph sz="half" idx="1"/>
          </p:nvPr>
        </p:nvSpPr>
        <p:spPr/>
        <p:txBody>
          <a:bodyPr>
            <a:normAutofit lnSpcReduction="10000"/>
          </a:bodyPr>
          <a:lstStyle/>
          <a:p>
            <a:r>
              <a:rPr lang="en-IN" sz="2400" dirty="0" smtClean="0"/>
              <a:t>Dilates </a:t>
            </a:r>
            <a:r>
              <a:rPr lang="en-IN" sz="2400" dirty="0" err="1" smtClean="0"/>
              <a:t>epicardial</a:t>
            </a:r>
            <a:r>
              <a:rPr lang="en-IN" sz="2400" dirty="0" smtClean="0"/>
              <a:t> conduit arteries and small resistance arteries</a:t>
            </a:r>
          </a:p>
          <a:p>
            <a:endParaRPr lang="en-IN" sz="2400" dirty="0" smtClean="0"/>
          </a:p>
          <a:p>
            <a:r>
              <a:rPr lang="en-IN" sz="2400" dirty="0" smtClean="0"/>
              <a:t>Not increase coronary blood flow in normal heart</a:t>
            </a:r>
          </a:p>
          <a:p>
            <a:pPr marL="0" indent="0">
              <a:buNone/>
            </a:pPr>
            <a:r>
              <a:rPr lang="en-IN" sz="2400" dirty="0" smtClean="0"/>
              <a:t> (Transient arteriolar vasodilation overcome by </a:t>
            </a:r>
            <a:r>
              <a:rPr lang="en-IN" sz="2400" dirty="0" err="1" smtClean="0"/>
              <a:t>autoregulatory</a:t>
            </a:r>
            <a:r>
              <a:rPr lang="en-IN" sz="2400" dirty="0" smtClean="0"/>
              <a:t> escape)</a:t>
            </a:r>
          </a:p>
          <a:p>
            <a:endParaRPr lang="en-IN" sz="2400" dirty="0" smtClean="0"/>
          </a:p>
          <a:p>
            <a:r>
              <a:rPr lang="en-IN" sz="2400" dirty="0" smtClean="0"/>
              <a:t>Produce vasodilation of large resistance arteries</a:t>
            </a:r>
          </a:p>
        </p:txBody>
      </p:sp>
      <p:sp>
        <p:nvSpPr>
          <p:cNvPr id="4" name="Content Placeholder 3"/>
          <p:cNvSpPr>
            <a:spLocks noGrp="1"/>
          </p:cNvSpPr>
          <p:nvPr>
            <p:ph sz="half" idx="2"/>
          </p:nvPr>
        </p:nvSpPr>
        <p:spPr/>
        <p:txBody>
          <a:bodyPr>
            <a:normAutofit lnSpcReduction="10000"/>
          </a:bodyPr>
          <a:lstStyle/>
          <a:p>
            <a:r>
              <a:rPr lang="en-IN" sz="2400" dirty="0"/>
              <a:t>Improves the distribution of perfusion to the </a:t>
            </a:r>
            <a:r>
              <a:rPr lang="en-IN" sz="2400" dirty="0" err="1"/>
              <a:t>subendocardium</a:t>
            </a:r>
            <a:r>
              <a:rPr lang="en-IN" sz="2400" dirty="0"/>
              <a:t> when flow-mediated</a:t>
            </a:r>
            <a:r>
              <a:rPr lang="en-IN" sz="2400" baseline="30000" dirty="0"/>
              <a:t> </a:t>
            </a:r>
            <a:r>
              <a:rPr lang="en-IN" sz="2400" dirty="0"/>
              <a:t>NO-dependent vasodilation is impaired</a:t>
            </a:r>
          </a:p>
          <a:p>
            <a:endParaRPr lang="en-IN" sz="2400" dirty="0" smtClean="0"/>
          </a:p>
          <a:p>
            <a:r>
              <a:rPr lang="en-IN" sz="2400" dirty="0" smtClean="0"/>
              <a:t>Heart </a:t>
            </a:r>
            <a:r>
              <a:rPr lang="en-IN" sz="2400" dirty="0"/>
              <a:t>failure - Improve </a:t>
            </a:r>
            <a:r>
              <a:rPr lang="en-IN" sz="2400" dirty="0" err="1"/>
              <a:t>subendocardial</a:t>
            </a:r>
            <a:r>
              <a:rPr lang="en-IN" sz="2400" dirty="0"/>
              <a:t> perfusion </a:t>
            </a:r>
          </a:p>
          <a:p>
            <a:pPr marL="0" indent="0">
              <a:buNone/>
            </a:pPr>
            <a:r>
              <a:rPr lang="en-IN" sz="2400" dirty="0" smtClean="0"/>
              <a:t> (</a:t>
            </a:r>
            <a:r>
              <a:rPr lang="en-IN" sz="2400" dirty="0"/>
              <a:t>by reducing LV EDP through systemic </a:t>
            </a:r>
            <a:r>
              <a:rPr lang="en-IN" sz="2400" dirty="0" err="1"/>
              <a:t>venodilation</a:t>
            </a:r>
            <a:r>
              <a:rPr lang="en-IN" sz="2400" dirty="0"/>
              <a:t>)</a:t>
            </a:r>
          </a:p>
          <a:p>
            <a:endParaRPr lang="en-IN" sz="2400" dirty="0" smtClean="0"/>
          </a:p>
          <a:p>
            <a:r>
              <a:rPr lang="en-IN" sz="2400" dirty="0" smtClean="0"/>
              <a:t>Coronary </a:t>
            </a:r>
            <a:r>
              <a:rPr lang="en-IN" sz="2400" dirty="0"/>
              <a:t>collateral vessels dilate - improve regional </a:t>
            </a:r>
            <a:r>
              <a:rPr lang="en-IN" sz="2400" dirty="0" smtClean="0"/>
              <a:t>perfusion</a:t>
            </a:r>
            <a:endParaRPr lang="en-IN" sz="2400" dirty="0"/>
          </a:p>
        </p:txBody>
      </p:sp>
    </p:spTree>
    <p:extLst>
      <p:ext uri="{BB962C8B-B14F-4D97-AF65-F5344CB8AC3E}">
        <p14:creationId xmlns:p14="http://schemas.microsoft.com/office/powerpoint/2010/main" val="2627984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8500"/>
            <a:ext cx="10515600" cy="1325563"/>
          </a:xfrm>
        </p:spPr>
        <p:txBody>
          <a:bodyPr/>
          <a:lstStyle/>
          <a:p>
            <a:r>
              <a:rPr lang="en-IN" sz="3600" dirty="0"/>
              <a:t>Calcium Channel </a:t>
            </a:r>
            <a:r>
              <a:rPr lang="en-IN" sz="3600" dirty="0" smtClean="0"/>
              <a:t>Blockers</a:t>
            </a:r>
            <a:endParaRPr lang="en-IN" dirty="0"/>
          </a:p>
        </p:txBody>
      </p:sp>
      <p:sp>
        <p:nvSpPr>
          <p:cNvPr id="3" name="Content Placeholder 2"/>
          <p:cNvSpPr>
            <a:spLocks noGrp="1"/>
          </p:cNvSpPr>
          <p:nvPr>
            <p:ph idx="1"/>
          </p:nvPr>
        </p:nvSpPr>
        <p:spPr/>
        <p:txBody>
          <a:bodyPr>
            <a:normAutofit lnSpcReduction="10000"/>
          </a:bodyPr>
          <a:lstStyle/>
          <a:p>
            <a:r>
              <a:rPr lang="en-IN" dirty="0"/>
              <a:t>Coronary </a:t>
            </a:r>
            <a:r>
              <a:rPr lang="en-IN" dirty="0" smtClean="0"/>
              <a:t>vasodilators (vascular smooth muscle relaxation)</a:t>
            </a:r>
          </a:p>
          <a:p>
            <a:r>
              <a:rPr lang="en-IN" dirty="0"/>
              <a:t>E</a:t>
            </a:r>
            <a:r>
              <a:rPr lang="en-IN" dirty="0" smtClean="0"/>
              <a:t>picardial arteries</a:t>
            </a:r>
          </a:p>
          <a:p>
            <a:pPr lvl="1"/>
            <a:r>
              <a:rPr lang="en-IN" dirty="0"/>
              <a:t>V</a:t>
            </a:r>
            <a:r>
              <a:rPr lang="en-IN" dirty="0" smtClean="0"/>
              <a:t>asodilation similar to </a:t>
            </a:r>
            <a:r>
              <a:rPr lang="en-IN" dirty="0" err="1" smtClean="0"/>
              <a:t>nitroglycerin</a:t>
            </a:r>
            <a:endParaRPr lang="en-IN" dirty="0" smtClean="0"/>
          </a:p>
          <a:p>
            <a:pPr lvl="1"/>
            <a:r>
              <a:rPr lang="en-IN" dirty="0"/>
              <a:t>P</a:t>
            </a:r>
            <a:r>
              <a:rPr lang="en-IN" dirty="0" smtClean="0"/>
              <a:t>revent coronary vasospasm superimposed on a coronary stenosis</a:t>
            </a:r>
          </a:p>
          <a:p>
            <a:pPr lvl="1"/>
            <a:r>
              <a:rPr lang="en-IN" dirty="0" smtClean="0"/>
              <a:t>Normal arteries of patients with variant angina</a:t>
            </a:r>
          </a:p>
          <a:p>
            <a:r>
              <a:rPr lang="en-IN" dirty="0" smtClean="0"/>
              <a:t>Resistance vessels</a:t>
            </a:r>
          </a:p>
          <a:p>
            <a:pPr lvl="1"/>
            <a:r>
              <a:rPr lang="en-IN" dirty="0" err="1"/>
              <a:t>S</a:t>
            </a:r>
            <a:r>
              <a:rPr lang="en-IN" dirty="0" err="1" smtClean="0"/>
              <a:t>ubmaximally</a:t>
            </a:r>
            <a:r>
              <a:rPr lang="en-IN" dirty="0" smtClean="0"/>
              <a:t> </a:t>
            </a:r>
            <a:r>
              <a:rPr lang="en-IN" dirty="0" err="1" smtClean="0"/>
              <a:t>vasodilate</a:t>
            </a:r>
            <a:r>
              <a:rPr lang="en-IN" dirty="0" smtClean="0"/>
              <a:t> (</a:t>
            </a:r>
            <a:r>
              <a:rPr lang="en-IN" dirty="0" err="1" smtClean="0"/>
              <a:t>Esp</a:t>
            </a:r>
            <a:r>
              <a:rPr lang="en-IN" dirty="0" smtClean="0"/>
              <a:t>  </a:t>
            </a:r>
            <a:r>
              <a:rPr lang="en-IN" dirty="0" err="1" smtClean="0"/>
              <a:t>dihydropyridine</a:t>
            </a:r>
            <a:r>
              <a:rPr lang="en-IN" dirty="0" smtClean="0"/>
              <a:t> derivatives)</a:t>
            </a:r>
          </a:p>
          <a:p>
            <a:pPr lvl="1"/>
            <a:r>
              <a:rPr lang="en-IN" dirty="0" smtClean="0"/>
              <a:t>Precipitate </a:t>
            </a:r>
            <a:r>
              <a:rPr lang="en-IN" dirty="0" err="1" smtClean="0"/>
              <a:t>subendocardial</a:t>
            </a:r>
            <a:r>
              <a:rPr lang="en-IN" dirty="0" smtClean="0"/>
              <a:t> ischemia (in critical stenosis)</a:t>
            </a:r>
          </a:p>
          <a:p>
            <a:pPr lvl="1"/>
            <a:r>
              <a:rPr lang="en-IN" dirty="0" err="1"/>
              <a:t>T</a:t>
            </a:r>
            <a:r>
              <a:rPr lang="en-IN" dirty="0" err="1" smtClean="0"/>
              <a:t>ransmural</a:t>
            </a:r>
            <a:r>
              <a:rPr lang="en-IN" dirty="0" smtClean="0"/>
              <a:t> redistribution of blood flow</a:t>
            </a:r>
          </a:p>
          <a:p>
            <a:pPr lvl="1"/>
            <a:r>
              <a:rPr lang="en-IN" dirty="0" smtClean="0"/>
              <a:t>Transient tachycardia and hypotension (short half-life formulations of </a:t>
            </a:r>
            <a:r>
              <a:rPr lang="en-IN" dirty="0" err="1" smtClean="0"/>
              <a:t>nifedipine</a:t>
            </a:r>
            <a:r>
              <a:rPr lang="en-IN" dirty="0" smtClean="0"/>
              <a:t>)</a:t>
            </a:r>
            <a:endParaRPr lang="en-IN" dirty="0"/>
          </a:p>
        </p:txBody>
      </p:sp>
    </p:spTree>
    <p:extLst>
      <p:ext uri="{BB962C8B-B14F-4D97-AF65-F5344CB8AC3E}">
        <p14:creationId xmlns:p14="http://schemas.microsoft.com/office/powerpoint/2010/main" val="6067296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Adenosine and A</a:t>
            </a:r>
            <a:r>
              <a:rPr lang="en-IN" sz="3600" baseline="-25000" dirty="0"/>
              <a:t>2</a:t>
            </a:r>
            <a:r>
              <a:rPr lang="en-IN" sz="3600" dirty="0"/>
              <a:t> Receptor Agonists </a:t>
            </a:r>
          </a:p>
        </p:txBody>
      </p:sp>
      <p:sp>
        <p:nvSpPr>
          <p:cNvPr id="3" name="Content Placeholder 2"/>
          <p:cNvSpPr>
            <a:spLocks noGrp="1"/>
          </p:cNvSpPr>
          <p:nvPr>
            <p:ph idx="1"/>
          </p:nvPr>
        </p:nvSpPr>
        <p:spPr/>
        <p:txBody>
          <a:bodyPr>
            <a:normAutofit fontScale="92500" lnSpcReduction="10000"/>
          </a:bodyPr>
          <a:lstStyle/>
          <a:p>
            <a:r>
              <a:rPr lang="en-IN" dirty="0"/>
              <a:t>D</a:t>
            </a:r>
            <a:r>
              <a:rPr lang="en-IN" dirty="0" smtClean="0"/>
              <a:t>ilates coronary arteries (A2 receptors on vascular smooth muscle)</a:t>
            </a:r>
          </a:p>
          <a:p>
            <a:r>
              <a:rPr lang="en-IN" dirty="0"/>
              <a:t>I</a:t>
            </a:r>
            <a:r>
              <a:rPr lang="en-IN" dirty="0" smtClean="0"/>
              <a:t>ndependent of the endothelium</a:t>
            </a:r>
          </a:p>
          <a:p>
            <a:r>
              <a:rPr lang="en-IN" dirty="0"/>
              <a:t>D</a:t>
            </a:r>
            <a:r>
              <a:rPr lang="en-IN" dirty="0" smtClean="0"/>
              <a:t>ifferential sensitivity of the microcirculation to adenosine, with the </a:t>
            </a:r>
          </a:p>
          <a:p>
            <a:r>
              <a:rPr lang="en-IN" dirty="0"/>
              <a:t>D</a:t>
            </a:r>
            <a:r>
              <a:rPr lang="en-IN" dirty="0" smtClean="0"/>
              <a:t>irect effects related to resistance vessel size (restricted to vessels &lt;100 µm</a:t>
            </a:r>
          </a:p>
          <a:p>
            <a:r>
              <a:rPr lang="en-IN" dirty="0" smtClean="0"/>
              <a:t>Larger resistance arteries dilate via NO-dependent mechanism (</a:t>
            </a:r>
            <a:r>
              <a:rPr lang="en-IN" dirty="0" smtClean="0">
                <a:latin typeface="Times New Roman" panose="02020603050405020304" pitchFamily="18" charset="0"/>
                <a:cs typeface="Times New Roman" panose="02020603050405020304" pitchFamily="18" charset="0"/>
              </a:rPr>
              <a:t>↑ </a:t>
            </a:r>
            <a:r>
              <a:rPr lang="en-IN" dirty="0" smtClean="0"/>
              <a:t>in shear stress)</a:t>
            </a:r>
          </a:p>
          <a:p>
            <a:r>
              <a:rPr lang="en-IN" dirty="0" smtClean="0"/>
              <a:t>Single-dose adenosine A</a:t>
            </a:r>
            <a:r>
              <a:rPr lang="en-IN" baseline="-25000" dirty="0" smtClean="0"/>
              <a:t>2</a:t>
            </a:r>
            <a:r>
              <a:rPr lang="en-IN" dirty="0" smtClean="0"/>
              <a:t> receptor agonists (</a:t>
            </a:r>
            <a:r>
              <a:rPr lang="en-IN" dirty="0" err="1" smtClean="0"/>
              <a:t>Regadenoson</a:t>
            </a:r>
            <a:r>
              <a:rPr lang="en-IN" dirty="0" smtClean="0"/>
              <a:t>)  - as effective as adenosine</a:t>
            </a:r>
          </a:p>
          <a:p>
            <a:r>
              <a:rPr lang="en-IN" dirty="0"/>
              <a:t>C</a:t>
            </a:r>
            <a:r>
              <a:rPr lang="en-IN" dirty="0" smtClean="0"/>
              <a:t>ircumvent the need for continuous infusions during myocardial perfusion imaging</a:t>
            </a:r>
            <a:endParaRPr lang="en-IN" dirty="0"/>
          </a:p>
        </p:txBody>
      </p:sp>
    </p:spTree>
    <p:extLst>
      <p:ext uri="{BB962C8B-B14F-4D97-AF65-F5344CB8AC3E}">
        <p14:creationId xmlns:p14="http://schemas.microsoft.com/office/powerpoint/2010/main" val="33780583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57155" y="151621"/>
            <a:ext cx="5157787" cy="823912"/>
          </a:xfrm>
        </p:spPr>
        <p:txBody>
          <a:bodyPr>
            <a:normAutofit/>
          </a:bodyPr>
          <a:lstStyle/>
          <a:p>
            <a:r>
              <a:rPr lang="en-IN" sz="2800" dirty="0" err="1"/>
              <a:t>Dipyridamole</a:t>
            </a:r>
            <a:r>
              <a:rPr lang="en-IN" sz="2800" dirty="0"/>
              <a:t> </a:t>
            </a:r>
          </a:p>
        </p:txBody>
      </p:sp>
      <p:sp>
        <p:nvSpPr>
          <p:cNvPr id="3" name="Content Placeholder 2"/>
          <p:cNvSpPr>
            <a:spLocks noGrp="1"/>
          </p:cNvSpPr>
          <p:nvPr>
            <p:ph sz="half" idx="2"/>
          </p:nvPr>
        </p:nvSpPr>
        <p:spPr>
          <a:xfrm>
            <a:off x="457402" y="1324668"/>
            <a:ext cx="5157787" cy="5259012"/>
          </a:xfrm>
        </p:spPr>
        <p:txBody>
          <a:bodyPr>
            <a:normAutofit/>
          </a:bodyPr>
          <a:lstStyle/>
          <a:p>
            <a:pPr>
              <a:buFont typeface="Wingdings" panose="05000000000000000000" pitchFamily="2" charset="2"/>
              <a:buChar char="Ø"/>
            </a:pPr>
            <a:r>
              <a:rPr lang="en-IN" sz="2400" dirty="0"/>
              <a:t>V</a:t>
            </a:r>
            <a:r>
              <a:rPr lang="en-IN" sz="2400" dirty="0" smtClean="0"/>
              <a:t>asodilation by inhibiting the </a:t>
            </a:r>
            <a:r>
              <a:rPr lang="en-IN" sz="2400" dirty="0" err="1" smtClean="0"/>
              <a:t>myocyte</a:t>
            </a:r>
            <a:r>
              <a:rPr lang="en-IN" sz="2400" dirty="0" smtClean="0"/>
              <a:t> reuptake of adenosine released from cardiac </a:t>
            </a:r>
            <a:r>
              <a:rPr lang="en-IN" sz="2400" dirty="0" err="1" smtClean="0"/>
              <a:t>myocytes</a:t>
            </a:r>
            <a:endParaRPr lang="en-IN" sz="2400" dirty="0" smtClean="0"/>
          </a:p>
          <a:p>
            <a:pPr>
              <a:buFont typeface="Wingdings" panose="05000000000000000000" pitchFamily="2" charset="2"/>
              <a:buChar char="Ø"/>
            </a:pPr>
            <a:endParaRPr lang="en-IN" sz="2400" dirty="0" smtClean="0"/>
          </a:p>
          <a:p>
            <a:pPr>
              <a:buFont typeface="Wingdings" panose="05000000000000000000" pitchFamily="2" charset="2"/>
              <a:buChar char="Ø"/>
            </a:pPr>
            <a:r>
              <a:rPr lang="en-IN" sz="2400" dirty="0" smtClean="0"/>
              <a:t>Actions and mechanisms similar to adenosine</a:t>
            </a:r>
          </a:p>
          <a:p>
            <a:pPr>
              <a:buFont typeface="Wingdings" panose="05000000000000000000" pitchFamily="2" charset="2"/>
              <a:buChar char="Ø"/>
            </a:pPr>
            <a:endParaRPr lang="en-IN" sz="2400" dirty="0" smtClean="0"/>
          </a:p>
          <a:p>
            <a:pPr>
              <a:buFont typeface="Wingdings" panose="05000000000000000000" pitchFamily="2" charset="2"/>
              <a:buChar char="Ø"/>
            </a:pPr>
            <a:r>
              <a:rPr lang="en-IN" sz="2400" dirty="0" smtClean="0"/>
              <a:t>vasodilation is more prolonged</a:t>
            </a:r>
          </a:p>
          <a:p>
            <a:pPr>
              <a:buFont typeface="Wingdings" panose="05000000000000000000" pitchFamily="2" charset="2"/>
              <a:buChar char="Ø"/>
            </a:pPr>
            <a:endParaRPr lang="en-IN" sz="2400" dirty="0" smtClean="0"/>
          </a:p>
          <a:p>
            <a:pPr>
              <a:buFont typeface="Wingdings" panose="05000000000000000000" pitchFamily="2" charset="2"/>
              <a:buChar char="Ø"/>
            </a:pPr>
            <a:r>
              <a:rPr lang="en-IN" sz="2400" dirty="0" smtClean="0"/>
              <a:t>Reversed via aminophylline (nonspecific adenosine receptor blocker)</a:t>
            </a:r>
          </a:p>
        </p:txBody>
      </p:sp>
      <p:sp>
        <p:nvSpPr>
          <p:cNvPr id="6" name="Text Placeholder 5"/>
          <p:cNvSpPr>
            <a:spLocks noGrp="1"/>
          </p:cNvSpPr>
          <p:nvPr>
            <p:ph type="body" sz="quarter" idx="3"/>
          </p:nvPr>
        </p:nvSpPr>
        <p:spPr>
          <a:xfrm>
            <a:off x="6238702" y="168246"/>
            <a:ext cx="5183188" cy="823912"/>
          </a:xfrm>
        </p:spPr>
        <p:txBody>
          <a:bodyPr>
            <a:normAutofit/>
          </a:bodyPr>
          <a:lstStyle/>
          <a:p>
            <a:r>
              <a:rPr lang="en-IN" sz="2800" dirty="0" err="1"/>
              <a:t>Papaverine</a:t>
            </a:r>
            <a:r>
              <a:rPr lang="en-IN" sz="2800" dirty="0"/>
              <a:t> </a:t>
            </a:r>
          </a:p>
        </p:txBody>
      </p:sp>
      <p:sp>
        <p:nvSpPr>
          <p:cNvPr id="7" name="Content Placeholder 6"/>
          <p:cNvSpPr>
            <a:spLocks noGrp="1"/>
          </p:cNvSpPr>
          <p:nvPr>
            <p:ph sz="quarter" idx="4"/>
          </p:nvPr>
        </p:nvSpPr>
        <p:spPr>
          <a:xfrm>
            <a:off x="6172200" y="1280160"/>
            <a:ext cx="5183188" cy="4909503"/>
          </a:xfrm>
        </p:spPr>
        <p:txBody>
          <a:bodyPr>
            <a:normAutofit lnSpcReduction="10000"/>
          </a:bodyPr>
          <a:lstStyle/>
          <a:p>
            <a:pPr>
              <a:buFont typeface="Wingdings" panose="05000000000000000000" pitchFamily="2" charset="2"/>
              <a:buChar char="Ø"/>
            </a:pPr>
            <a:r>
              <a:rPr lang="en-IN" sz="2400" dirty="0"/>
              <a:t>V</a:t>
            </a:r>
            <a:r>
              <a:rPr lang="en-IN" sz="2400" dirty="0" smtClean="0"/>
              <a:t>asodilator (first </a:t>
            </a:r>
            <a:r>
              <a:rPr lang="en-IN" sz="2400" dirty="0"/>
              <a:t>agent used for intracoronary </a:t>
            </a:r>
            <a:r>
              <a:rPr lang="en-IN" sz="2400" dirty="0" smtClean="0"/>
              <a:t>vasodilation</a:t>
            </a:r>
            <a:r>
              <a:rPr lang="en-IN" sz="2400" dirty="0"/>
              <a:t>)</a:t>
            </a:r>
            <a:endParaRPr lang="en-IN" sz="2400" dirty="0" smtClean="0"/>
          </a:p>
          <a:p>
            <a:pPr>
              <a:buFont typeface="Wingdings" panose="05000000000000000000" pitchFamily="2" charset="2"/>
              <a:buChar char="Ø"/>
            </a:pPr>
            <a:endParaRPr lang="en-IN" sz="2400" dirty="0" smtClean="0"/>
          </a:p>
          <a:p>
            <a:pPr>
              <a:buFont typeface="Wingdings" panose="05000000000000000000" pitchFamily="2" charset="2"/>
              <a:buChar char="Ø"/>
            </a:pPr>
            <a:r>
              <a:rPr lang="en-IN" sz="2400" dirty="0" smtClean="0"/>
              <a:t>Short-acting - 2 </a:t>
            </a:r>
            <a:r>
              <a:rPr lang="en-IN" sz="2400" dirty="0" err="1" smtClean="0"/>
              <a:t>mts</a:t>
            </a:r>
            <a:r>
              <a:rPr lang="en-IN" sz="2400" dirty="0" smtClean="0"/>
              <a:t>  (more </a:t>
            </a:r>
            <a:r>
              <a:rPr lang="en-IN" sz="2400" dirty="0"/>
              <a:t>prolonged than after </a:t>
            </a:r>
            <a:r>
              <a:rPr lang="en-IN" sz="2400" dirty="0" smtClean="0"/>
              <a:t>adenosine)</a:t>
            </a:r>
            <a:endParaRPr lang="en-IN" sz="2400" dirty="0"/>
          </a:p>
          <a:p>
            <a:pPr>
              <a:buFont typeface="Wingdings" panose="05000000000000000000" pitchFamily="2" charset="2"/>
              <a:buChar char="Ø"/>
            </a:pPr>
            <a:endParaRPr lang="en-IN" sz="2400" dirty="0" smtClean="0"/>
          </a:p>
          <a:p>
            <a:pPr>
              <a:buFont typeface="Wingdings" panose="05000000000000000000" pitchFamily="2" charset="2"/>
              <a:buChar char="Ø"/>
            </a:pPr>
            <a:r>
              <a:rPr lang="en-IN" sz="2400" dirty="0" smtClean="0"/>
              <a:t>Vascular </a:t>
            </a:r>
            <a:r>
              <a:rPr lang="en-IN" sz="2400" dirty="0"/>
              <a:t>smooth muscle relaxation </a:t>
            </a:r>
            <a:r>
              <a:rPr lang="en-IN" sz="2400" dirty="0" smtClean="0"/>
              <a:t>(inhibiting </a:t>
            </a:r>
            <a:r>
              <a:rPr lang="en-IN" sz="2400" dirty="0" err="1" smtClean="0"/>
              <a:t>phosphodiesterase</a:t>
            </a:r>
            <a:r>
              <a:rPr lang="en-IN" sz="2400" dirty="0" smtClean="0"/>
              <a:t>)</a:t>
            </a:r>
            <a:endParaRPr lang="en-IN" sz="2400" dirty="0"/>
          </a:p>
          <a:p>
            <a:pPr>
              <a:buFont typeface="Wingdings" panose="05000000000000000000" pitchFamily="2" charset="2"/>
              <a:buChar char="Ø"/>
            </a:pPr>
            <a:endParaRPr lang="en-IN" sz="2400" dirty="0" smtClean="0"/>
          </a:p>
          <a:p>
            <a:pPr>
              <a:buFont typeface="Wingdings" panose="05000000000000000000" pitchFamily="2" charset="2"/>
              <a:buChar char="Ø"/>
            </a:pPr>
            <a:r>
              <a:rPr lang="en-IN" sz="2400" dirty="0" smtClean="0"/>
              <a:t>Rapid </a:t>
            </a:r>
            <a:r>
              <a:rPr lang="en-IN" sz="2400" dirty="0"/>
              <a:t>onset of </a:t>
            </a:r>
            <a:r>
              <a:rPr lang="en-IN" sz="2400" dirty="0" smtClean="0"/>
              <a:t>action</a:t>
            </a:r>
            <a:endParaRPr lang="en-IN" sz="2400" dirty="0"/>
          </a:p>
          <a:p>
            <a:pPr>
              <a:buFont typeface="Wingdings" panose="05000000000000000000" pitchFamily="2" charset="2"/>
              <a:buChar char="Ø"/>
            </a:pPr>
            <a:endParaRPr lang="en-IN" sz="2400" dirty="0" smtClean="0"/>
          </a:p>
          <a:p>
            <a:pPr>
              <a:buFont typeface="Wingdings" panose="05000000000000000000" pitchFamily="2" charset="2"/>
              <a:buChar char="Ø"/>
            </a:pPr>
            <a:r>
              <a:rPr lang="en-IN" sz="2400" dirty="0" smtClean="0"/>
              <a:t>Independent </a:t>
            </a:r>
            <a:r>
              <a:rPr lang="en-IN" sz="2400" dirty="0"/>
              <a:t>of the endothelium</a:t>
            </a:r>
          </a:p>
          <a:p>
            <a:endParaRPr lang="en-IN" dirty="0"/>
          </a:p>
        </p:txBody>
      </p:sp>
    </p:spTree>
    <p:extLst>
      <p:ext uri="{BB962C8B-B14F-4D97-AF65-F5344CB8AC3E}">
        <p14:creationId xmlns:p14="http://schemas.microsoft.com/office/powerpoint/2010/main" val="15176489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IN" sz="3600" dirty="0"/>
              <a:t>Right Coronary Artery </a:t>
            </a:r>
            <a:r>
              <a:rPr lang="en-IN" sz="3600" dirty="0" smtClean="0"/>
              <a:t>Flow</a:t>
            </a:r>
            <a:endParaRPr lang="en-IN" dirty="0"/>
          </a:p>
        </p:txBody>
      </p:sp>
      <p:sp>
        <p:nvSpPr>
          <p:cNvPr id="3" name="Content Placeholder 2"/>
          <p:cNvSpPr>
            <a:spLocks noGrp="1"/>
          </p:cNvSpPr>
          <p:nvPr>
            <p:ph idx="1"/>
          </p:nvPr>
        </p:nvSpPr>
        <p:spPr/>
        <p:txBody>
          <a:bodyPr>
            <a:normAutofit fontScale="77500" lnSpcReduction="20000"/>
          </a:bodyPr>
          <a:lstStyle/>
          <a:p>
            <a:r>
              <a:rPr lang="en-IN" dirty="0" smtClean="0"/>
              <a:t>General concepts of coronary flow regulation for the left ventricle apply to the right ventricle</a:t>
            </a:r>
          </a:p>
          <a:p>
            <a:r>
              <a:rPr lang="en-IN" dirty="0" smtClean="0"/>
              <a:t>There are differences related to the extent of the right coronary artery supply to the right ventricular free wall</a:t>
            </a:r>
          </a:p>
          <a:p>
            <a:r>
              <a:rPr lang="en-IN" dirty="0" smtClean="0"/>
              <a:t>Arterial pressure supplying the right coronary substantially exceeds right ventricular pressure, minimizing the compressive determinants of coronary reserve. </a:t>
            </a:r>
          </a:p>
          <a:p>
            <a:r>
              <a:rPr lang="en-IN" dirty="0" smtClean="0"/>
              <a:t>Right ventricular oxygen consumption is lower than that in the left ventricle, and coronary venous oxygen saturations are higher than in the left coronary circulation. </a:t>
            </a:r>
          </a:p>
          <a:p>
            <a:r>
              <a:rPr lang="en-IN" dirty="0" smtClean="0"/>
              <a:t>Because there is considerable oxygen extraction reserve, coronary flow decreases as pressure is reduced and oxygen delivery is maintained by increased extraction. </a:t>
            </a:r>
          </a:p>
          <a:p>
            <a:r>
              <a:rPr lang="en-IN" dirty="0" smtClean="0"/>
              <a:t>These differences appear specific to the right ventricular free wall. </a:t>
            </a:r>
          </a:p>
          <a:p>
            <a:r>
              <a:rPr lang="en-IN" dirty="0" smtClean="0"/>
              <a:t>In humans, in whom the right coronary artery is dominant and supplies a large amount of the inferior left ventricle, factors affecting flow regulation to the lv myocardium are likely to predominate</a:t>
            </a:r>
          </a:p>
        </p:txBody>
      </p:sp>
    </p:spTree>
    <p:extLst>
      <p:ext uri="{BB962C8B-B14F-4D97-AF65-F5344CB8AC3E}">
        <p14:creationId xmlns:p14="http://schemas.microsoft.com/office/powerpoint/2010/main" val="27499028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600" dirty="0" smtClean="0"/>
              <a:t>Measurement of coronary blood flow</a:t>
            </a:r>
            <a:endParaRPr lang="en-US" sz="3600" dirty="0"/>
          </a:p>
        </p:txBody>
      </p:sp>
      <p:sp>
        <p:nvSpPr>
          <p:cNvPr id="4" name="Content Placeholder 2"/>
          <p:cNvSpPr>
            <a:spLocks noGrp="1"/>
          </p:cNvSpPr>
          <p:nvPr>
            <p:ph idx="1"/>
          </p:nvPr>
        </p:nvSpPr>
        <p:spPr/>
        <p:txBody>
          <a:bodyPr>
            <a:normAutofit lnSpcReduction="10000"/>
          </a:bodyPr>
          <a:lstStyle/>
          <a:p>
            <a:r>
              <a:rPr lang="en-US" dirty="0" smtClean="0">
                <a:latin typeface="+mj-lt"/>
              </a:rPr>
              <a:t>Microsphere radionuclide techniques</a:t>
            </a:r>
          </a:p>
          <a:p>
            <a:r>
              <a:rPr lang="en-US" dirty="0" smtClean="0">
                <a:latin typeface="+mj-lt"/>
              </a:rPr>
              <a:t>MRI, CT and PET</a:t>
            </a:r>
          </a:p>
          <a:p>
            <a:r>
              <a:rPr lang="en-US" dirty="0" smtClean="0">
                <a:latin typeface="+mj-lt"/>
              </a:rPr>
              <a:t>Resting CBF</a:t>
            </a:r>
          </a:p>
          <a:p>
            <a:pPr>
              <a:buFont typeface="Wingdings" panose="05000000000000000000" pitchFamily="2" charset="2"/>
              <a:buChar char="Ø"/>
            </a:pPr>
            <a:r>
              <a:rPr lang="en-US" dirty="0" smtClean="0">
                <a:latin typeface="+mj-lt"/>
              </a:rPr>
              <a:t>0.7-1ml/min/g</a:t>
            </a:r>
          </a:p>
          <a:p>
            <a:pPr>
              <a:buFont typeface="Wingdings" panose="05000000000000000000" pitchFamily="2" charset="2"/>
              <a:buChar char="Ø"/>
            </a:pPr>
            <a:r>
              <a:rPr lang="en-US" dirty="0">
                <a:latin typeface="+mj-lt"/>
              </a:rPr>
              <a:t>G</a:t>
            </a:r>
            <a:r>
              <a:rPr lang="en-US" dirty="0" smtClean="0">
                <a:latin typeface="+mj-lt"/>
              </a:rPr>
              <a:t>ives little information </a:t>
            </a:r>
          </a:p>
          <a:p>
            <a:pPr>
              <a:buFont typeface="Wingdings" panose="05000000000000000000" pitchFamily="2" charset="2"/>
              <a:buChar char="Ø"/>
            </a:pPr>
            <a:r>
              <a:rPr lang="en-US" dirty="0">
                <a:latin typeface="+mj-lt"/>
              </a:rPr>
              <a:t>N</a:t>
            </a:r>
            <a:r>
              <a:rPr lang="en-US" dirty="0" smtClean="0">
                <a:latin typeface="+mj-lt"/>
              </a:rPr>
              <a:t>ormal in HCM, CAD, DCMP </a:t>
            </a:r>
            <a:r>
              <a:rPr lang="en-US" dirty="0" err="1" smtClean="0">
                <a:latin typeface="+mj-lt"/>
              </a:rPr>
              <a:t>etc</a:t>
            </a:r>
            <a:r>
              <a:rPr lang="en-US" dirty="0" smtClean="0">
                <a:latin typeface="+mj-lt"/>
              </a:rPr>
              <a:t> (adjusting mechanisms)</a:t>
            </a:r>
          </a:p>
          <a:p>
            <a:r>
              <a:rPr lang="en-US" dirty="0" smtClean="0">
                <a:latin typeface="+mj-lt"/>
              </a:rPr>
              <a:t>CBF in a “stressed” heart brings out the true quality of the coronary vasculature</a:t>
            </a:r>
          </a:p>
          <a:p>
            <a:r>
              <a:rPr lang="en-US" dirty="0" smtClean="0">
                <a:latin typeface="+mj-lt"/>
              </a:rPr>
              <a:t>“STRESS” – </a:t>
            </a:r>
            <a:r>
              <a:rPr lang="en-US" i="1" dirty="0" smtClean="0">
                <a:latin typeface="+mj-lt"/>
              </a:rPr>
              <a:t>Pharmacological   /  Physiological</a:t>
            </a:r>
          </a:p>
          <a:p>
            <a:pPr>
              <a:buNone/>
            </a:pPr>
            <a:endParaRPr lang="en-US" dirty="0" smtClean="0">
              <a:latin typeface="+mj-lt"/>
            </a:endParaRPr>
          </a:p>
          <a:p>
            <a:endParaRPr lang="en-US" dirty="0">
              <a:latin typeface="+mj-lt"/>
            </a:endParaRPr>
          </a:p>
        </p:txBody>
      </p:sp>
    </p:spTree>
    <p:extLst>
      <p:ext uri="{BB962C8B-B14F-4D97-AF65-F5344CB8AC3E}">
        <p14:creationId xmlns:p14="http://schemas.microsoft.com/office/powerpoint/2010/main" val="3516529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Coronary </a:t>
            </a:r>
            <a:r>
              <a:rPr lang="en-US" sz="3600" dirty="0" err="1"/>
              <a:t>A</a:t>
            </a:r>
            <a:r>
              <a:rPr lang="en-US" sz="3600" dirty="0" err="1" smtClean="0"/>
              <a:t>utoregulation</a:t>
            </a:r>
            <a:endParaRPr lang="en-IN" sz="3600" dirty="0"/>
          </a:p>
        </p:txBody>
      </p:sp>
      <p:sp>
        <p:nvSpPr>
          <p:cNvPr id="3" name="Content Placeholder 2"/>
          <p:cNvSpPr>
            <a:spLocks noGrp="1"/>
          </p:cNvSpPr>
          <p:nvPr>
            <p:ph idx="1"/>
          </p:nvPr>
        </p:nvSpPr>
        <p:spPr/>
        <p:txBody>
          <a:bodyPr>
            <a:normAutofit/>
          </a:bodyPr>
          <a:lstStyle/>
          <a:p>
            <a:r>
              <a:rPr lang="en-IN" dirty="0" smtClean="0"/>
              <a:t>Regional coronary blood flow remains constant</a:t>
            </a:r>
          </a:p>
          <a:p>
            <a:pPr lvl="1"/>
            <a:r>
              <a:rPr lang="en-IN" dirty="0" smtClean="0"/>
              <a:t>Over a wide range of Cor. Art. Pressure</a:t>
            </a:r>
          </a:p>
          <a:p>
            <a:pPr marL="457200" lvl="1" indent="0">
              <a:buNone/>
            </a:pPr>
            <a:r>
              <a:rPr lang="en-IN" dirty="0" smtClean="0"/>
              <a:t>( Determinants of myocardial oxygen consumption if constant )</a:t>
            </a:r>
          </a:p>
          <a:p>
            <a:r>
              <a:rPr lang="en-IN" dirty="0" smtClean="0"/>
              <a:t>When pressure falls to the lower limit of </a:t>
            </a:r>
            <a:r>
              <a:rPr lang="en-IN" dirty="0" err="1" smtClean="0"/>
              <a:t>autoregulation</a:t>
            </a:r>
            <a:endParaRPr lang="en-IN" dirty="0" smtClean="0"/>
          </a:p>
          <a:p>
            <a:pPr lvl="1"/>
            <a:r>
              <a:rPr lang="en-IN" dirty="0" smtClean="0"/>
              <a:t>Coronary resistance arteries are maximally </a:t>
            </a:r>
            <a:r>
              <a:rPr lang="en-IN" dirty="0" err="1" smtClean="0"/>
              <a:t>vasodilated</a:t>
            </a:r>
            <a:endParaRPr lang="en-IN" dirty="0" smtClean="0"/>
          </a:p>
          <a:p>
            <a:pPr lvl="1"/>
            <a:r>
              <a:rPr lang="en-IN" dirty="0" smtClean="0"/>
              <a:t>Flow becomes pressure-dependent</a:t>
            </a:r>
          </a:p>
          <a:p>
            <a:pPr lvl="1"/>
            <a:r>
              <a:rPr lang="en-IN" dirty="0" smtClean="0"/>
              <a:t>Onset of </a:t>
            </a:r>
            <a:r>
              <a:rPr lang="en-IN" dirty="0" err="1" smtClean="0"/>
              <a:t>subendocardial</a:t>
            </a:r>
            <a:r>
              <a:rPr lang="en-IN" dirty="0" smtClean="0"/>
              <a:t> ischemia</a:t>
            </a:r>
          </a:p>
          <a:p>
            <a:r>
              <a:rPr lang="en-IN" dirty="0" smtClean="0"/>
              <a:t>Resting coronary blood flow</a:t>
            </a:r>
          </a:p>
          <a:p>
            <a:pPr lvl="1"/>
            <a:r>
              <a:rPr lang="en-IN" dirty="0" smtClean="0"/>
              <a:t>0.7 to 1.0 ml/min/g</a:t>
            </a:r>
          </a:p>
          <a:p>
            <a:pPr lvl="1"/>
            <a:r>
              <a:rPr lang="en-IN" dirty="0" smtClean="0"/>
              <a:t>Increase to  four to five fold during vasodilation</a:t>
            </a:r>
          </a:p>
        </p:txBody>
      </p:sp>
    </p:spTree>
    <p:extLst>
      <p:ext uri="{BB962C8B-B14F-4D97-AF65-F5344CB8AC3E}">
        <p14:creationId xmlns:p14="http://schemas.microsoft.com/office/powerpoint/2010/main" val="33039465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US" sz="4000" dirty="0" smtClean="0"/>
              <a:t>Coronary collateral circulation</a:t>
            </a:r>
            <a:endParaRPr lang="en-IN" sz="4000" dirty="0"/>
          </a:p>
        </p:txBody>
      </p:sp>
      <p:sp>
        <p:nvSpPr>
          <p:cNvPr id="4" name="Content Placeholder 3"/>
          <p:cNvSpPr>
            <a:spLocks noGrp="1"/>
          </p:cNvSpPr>
          <p:nvPr>
            <p:ph idx="1"/>
          </p:nvPr>
        </p:nvSpPr>
        <p:spPr/>
        <p:txBody>
          <a:bodyPr>
            <a:normAutofit fontScale="92500" lnSpcReduction="10000"/>
          </a:bodyPr>
          <a:lstStyle/>
          <a:p>
            <a:r>
              <a:rPr lang="en-US" sz="2400" dirty="0" err="1">
                <a:latin typeface="+mj-lt"/>
              </a:rPr>
              <a:t>A</a:t>
            </a:r>
            <a:r>
              <a:rPr lang="en-US" sz="2400" dirty="0" err="1" smtClean="0">
                <a:latin typeface="+mj-lt"/>
              </a:rPr>
              <a:t>rteriogenesis</a:t>
            </a:r>
            <a:r>
              <a:rPr lang="en-US" sz="2400" dirty="0" smtClean="0">
                <a:latin typeface="+mj-lt"/>
              </a:rPr>
              <a:t> promoted by a chronic coronary occlusion that causes a pressure gradient between the proximal and distal beds in a serial direction</a:t>
            </a:r>
          </a:p>
          <a:p>
            <a:endParaRPr lang="en-US" sz="2400" dirty="0" smtClean="0">
              <a:latin typeface="+mj-lt"/>
            </a:endParaRPr>
          </a:p>
          <a:p>
            <a:r>
              <a:rPr lang="en-US" sz="2400" dirty="0" smtClean="0">
                <a:latin typeface="+mj-lt"/>
              </a:rPr>
              <a:t>Shear stress acts on preexisting collaterals &lt; 200µm</a:t>
            </a:r>
          </a:p>
          <a:p>
            <a:r>
              <a:rPr lang="en-US" sz="2400" dirty="0" smtClean="0">
                <a:latin typeface="+mj-lt"/>
              </a:rPr>
              <a:t>Growth factors (VEGF) – NO mediated</a:t>
            </a:r>
          </a:p>
          <a:p>
            <a:endParaRPr lang="en-US" sz="2400" dirty="0" smtClean="0">
              <a:latin typeface="+mj-lt"/>
            </a:endParaRPr>
          </a:p>
          <a:p>
            <a:r>
              <a:rPr lang="en-US" sz="2400" dirty="0" smtClean="0">
                <a:latin typeface="+mj-lt"/>
              </a:rPr>
              <a:t>Capillaries in ischemic region proliferate– little impact on perfusion </a:t>
            </a:r>
          </a:p>
          <a:p>
            <a:endParaRPr lang="en-US" sz="2400" dirty="0" smtClean="0">
              <a:latin typeface="+mj-lt"/>
            </a:endParaRPr>
          </a:p>
          <a:p>
            <a:r>
              <a:rPr lang="en-US" sz="2400" dirty="0" smtClean="0">
                <a:latin typeface="+mj-lt"/>
              </a:rPr>
              <a:t>Tremendous individual variability in the development and function of collaterals</a:t>
            </a:r>
          </a:p>
          <a:p>
            <a:r>
              <a:rPr lang="en-US" sz="2400" dirty="0" smtClean="0">
                <a:latin typeface="+mj-lt"/>
              </a:rPr>
              <a:t>A sudden thrombosis developing in a chronic critical stenosis may still be minimally destructive – RECRUITABLE COLLATERALS</a:t>
            </a:r>
            <a:endParaRPr lang="en-US" sz="2400" dirty="0">
              <a:latin typeface="+mj-lt"/>
            </a:endParaRPr>
          </a:p>
        </p:txBody>
      </p:sp>
    </p:spTree>
    <p:extLst>
      <p:ext uri="{BB962C8B-B14F-4D97-AF65-F5344CB8AC3E}">
        <p14:creationId xmlns:p14="http://schemas.microsoft.com/office/powerpoint/2010/main" val="30796969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Autofit/>
          </a:bodyPr>
          <a:lstStyle/>
          <a:p>
            <a:r>
              <a:rPr lang="en-US" sz="3200" b="1" dirty="0"/>
              <a:t>ABNORMAL CBF WITH NORMAL CORONARY ARTERIES</a:t>
            </a:r>
            <a:endParaRPr lang="en-IN" sz="3200" b="1" dirty="0"/>
          </a:p>
        </p:txBody>
      </p:sp>
      <p:sp>
        <p:nvSpPr>
          <p:cNvPr id="3" name="Content Placeholder 2"/>
          <p:cNvSpPr>
            <a:spLocks noGrp="1"/>
          </p:cNvSpPr>
          <p:nvPr>
            <p:ph idx="1"/>
          </p:nvPr>
        </p:nvSpPr>
        <p:spPr/>
        <p:txBody>
          <a:bodyPr>
            <a:normAutofit/>
          </a:bodyPr>
          <a:lstStyle/>
          <a:p>
            <a:r>
              <a:rPr lang="en-US" dirty="0" smtClean="0"/>
              <a:t>Microcirculatory impairment</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Tachycardia (decreased diastolic time)</a:t>
            </a:r>
          </a:p>
          <a:p>
            <a:pPr>
              <a:buFont typeface="Wingdings" panose="05000000000000000000" pitchFamily="2" charset="2"/>
              <a:buChar char="Ø"/>
            </a:pPr>
            <a:r>
              <a:rPr lang="en-US" dirty="0" smtClean="0"/>
              <a:t>Increased preload ( compressive determinants)</a:t>
            </a:r>
          </a:p>
          <a:p>
            <a:pPr>
              <a:buFont typeface="Wingdings" panose="05000000000000000000" pitchFamily="2" charset="2"/>
              <a:buChar char="Ø"/>
            </a:pPr>
            <a:r>
              <a:rPr lang="en-US" dirty="0" smtClean="0"/>
              <a:t>Increased afterload</a:t>
            </a:r>
          </a:p>
          <a:p>
            <a:pPr>
              <a:buFont typeface="Wingdings" panose="05000000000000000000" pitchFamily="2" charset="2"/>
              <a:buChar char="Ø"/>
            </a:pPr>
            <a:r>
              <a:rPr lang="en-US" dirty="0" smtClean="0"/>
              <a:t>Increased contractility</a:t>
            </a:r>
          </a:p>
          <a:p>
            <a:pPr>
              <a:buFont typeface="Wingdings" panose="05000000000000000000" pitchFamily="2" charset="2"/>
              <a:buChar char="Ø"/>
            </a:pPr>
            <a:r>
              <a:rPr lang="en-US" dirty="0" smtClean="0"/>
              <a:t>Decreased oxygen supply ( </a:t>
            </a:r>
            <a:r>
              <a:rPr lang="en-US" dirty="0" err="1" smtClean="0"/>
              <a:t>anaemia</a:t>
            </a:r>
            <a:r>
              <a:rPr lang="en-US" dirty="0" smtClean="0"/>
              <a:t>, hypoxia)</a:t>
            </a:r>
          </a:p>
          <a:p>
            <a:pPr>
              <a:buFont typeface="Wingdings" panose="05000000000000000000" pitchFamily="2" charset="2"/>
              <a:buChar char="Ø"/>
            </a:pPr>
            <a:r>
              <a:rPr lang="en-US" dirty="0" smtClean="0"/>
              <a:t>Abnormal endothelium (DM, HTN, DLP, </a:t>
            </a:r>
            <a:r>
              <a:rPr lang="en-US" dirty="0" err="1" smtClean="0"/>
              <a:t>ctds</a:t>
            </a:r>
            <a:r>
              <a:rPr lang="en-US" dirty="0" smtClean="0"/>
              <a:t>)</a:t>
            </a:r>
          </a:p>
          <a:p>
            <a:pPr>
              <a:buNone/>
            </a:pPr>
            <a:endParaRPr lang="en-US" dirty="0" smtClean="0">
              <a:latin typeface="+mj-lt"/>
            </a:endParaRPr>
          </a:p>
          <a:p>
            <a:pPr>
              <a:buNone/>
            </a:pPr>
            <a:endParaRPr lang="en-IN" dirty="0">
              <a:latin typeface="+mj-lt"/>
            </a:endParaRPr>
          </a:p>
        </p:txBody>
      </p:sp>
    </p:spTree>
    <p:extLst>
      <p:ext uri="{BB962C8B-B14F-4D97-AF65-F5344CB8AC3E}">
        <p14:creationId xmlns:p14="http://schemas.microsoft.com/office/powerpoint/2010/main" val="16528036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739257">
            <a:off x="797257" y="2862665"/>
            <a:ext cx="10515600" cy="1325563"/>
          </a:xfrm>
        </p:spPr>
        <p:txBody>
          <a:bodyPr>
            <a:noAutofit/>
          </a:bodyPr>
          <a:lstStyle/>
          <a:p>
            <a:pPr algn="ctr"/>
            <a:r>
              <a:rPr lang="en-US" sz="8800" b="1" dirty="0" smtClean="0">
                <a:solidFill>
                  <a:srgbClr val="002060"/>
                </a:solidFill>
                <a:effectLst>
                  <a:outerShdw blurRad="38100" dist="38100" dir="2700000" algn="tl">
                    <a:srgbClr val="000000">
                      <a:alpha val="43137"/>
                    </a:srgbClr>
                  </a:outerShdw>
                </a:effectLst>
                <a:latin typeface="Chiller" panose="04020404031007020602" pitchFamily="82" charset="0"/>
              </a:rPr>
              <a:t>THANK YOU</a:t>
            </a:r>
            <a:endParaRPr lang="en-IN" sz="8800" b="1" dirty="0">
              <a:solidFill>
                <a:srgbClr val="002060"/>
              </a:solidFill>
              <a:effectLst>
                <a:outerShdw blurRad="38100" dist="38100" dir="2700000" algn="tl">
                  <a:srgbClr val="000000">
                    <a:alpha val="43137"/>
                  </a:srgbClr>
                </a:outerShdw>
              </a:effectLst>
              <a:latin typeface="Chiller" panose="04020404031007020602" pitchFamily="82" charset="0"/>
            </a:endParaRPr>
          </a:p>
        </p:txBody>
      </p:sp>
    </p:spTree>
    <p:extLst>
      <p:ext uri="{BB962C8B-B14F-4D97-AF65-F5344CB8AC3E}">
        <p14:creationId xmlns:p14="http://schemas.microsoft.com/office/powerpoint/2010/main" val="139674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i="1" dirty="0"/>
              <a:t>C</a:t>
            </a:r>
            <a:r>
              <a:rPr lang="en-IN" sz="3600" i="1" dirty="0" smtClean="0"/>
              <a:t>oronary </a:t>
            </a:r>
            <a:r>
              <a:rPr lang="en-IN" sz="3600" i="1" dirty="0"/>
              <a:t>R</a:t>
            </a:r>
            <a:r>
              <a:rPr lang="en-IN" sz="3600" i="1" dirty="0" smtClean="0"/>
              <a:t>eserve</a:t>
            </a:r>
            <a:endParaRPr lang="en-IN" sz="3600" dirty="0"/>
          </a:p>
        </p:txBody>
      </p:sp>
      <p:sp>
        <p:nvSpPr>
          <p:cNvPr id="3" name="Content Placeholder 2"/>
          <p:cNvSpPr>
            <a:spLocks noGrp="1"/>
          </p:cNvSpPr>
          <p:nvPr>
            <p:ph idx="1"/>
          </p:nvPr>
        </p:nvSpPr>
        <p:spPr/>
        <p:txBody>
          <a:bodyPr>
            <a:normAutofit/>
          </a:bodyPr>
          <a:lstStyle/>
          <a:p>
            <a:r>
              <a:rPr lang="en-IN" dirty="0" smtClean="0"/>
              <a:t>The ability to increase flow above resting values in response to pharmacologic vasodilation</a:t>
            </a:r>
          </a:p>
          <a:p>
            <a:endParaRPr lang="en-IN" dirty="0" smtClean="0"/>
          </a:p>
          <a:p>
            <a:r>
              <a:rPr lang="en-IN" dirty="0" smtClean="0"/>
              <a:t>Flow in the maximally </a:t>
            </a:r>
            <a:r>
              <a:rPr lang="en-IN" dirty="0" err="1" smtClean="0"/>
              <a:t>vasodilated</a:t>
            </a:r>
            <a:r>
              <a:rPr lang="en-IN" dirty="0" smtClean="0"/>
              <a:t> heart depends on cor. </a:t>
            </a:r>
            <a:r>
              <a:rPr lang="en-IN" dirty="0" err="1" smtClean="0"/>
              <a:t>art.press</a:t>
            </a:r>
            <a:r>
              <a:rPr lang="en-IN" dirty="0" smtClean="0"/>
              <a:t>.</a:t>
            </a:r>
          </a:p>
          <a:p>
            <a:endParaRPr lang="en-IN" dirty="0" smtClean="0"/>
          </a:p>
        </p:txBody>
      </p:sp>
    </p:spTree>
    <p:extLst>
      <p:ext uri="{BB962C8B-B14F-4D97-AF65-F5344CB8AC3E}">
        <p14:creationId xmlns:p14="http://schemas.microsoft.com/office/powerpoint/2010/main" val="3146980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t>Maximum perfusion and coronary </a:t>
            </a:r>
            <a:r>
              <a:rPr lang="en-IN" sz="3200" dirty="0" smtClean="0"/>
              <a:t>reserve </a:t>
            </a:r>
            <a:r>
              <a:rPr lang="en-IN" sz="3200" dirty="0"/>
              <a:t>reduced</a:t>
            </a:r>
          </a:p>
        </p:txBody>
      </p:sp>
      <p:sp>
        <p:nvSpPr>
          <p:cNvPr id="3" name="Content Placeholder 2"/>
          <p:cNvSpPr>
            <a:spLocks noGrp="1"/>
          </p:cNvSpPr>
          <p:nvPr>
            <p:ph idx="1"/>
          </p:nvPr>
        </p:nvSpPr>
        <p:spPr/>
        <p:txBody>
          <a:bodyPr>
            <a:normAutofit fontScale="92500"/>
          </a:bodyPr>
          <a:lstStyle/>
          <a:p>
            <a:pPr marL="228600" lvl="1">
              <a:spcBef>
                <a:spcPts val="1000"/>
              </a:spcBef>
            </a:pPr>
            <a:r>
              <a:rPr lang="en-IN" sz="3000" dirty="0" smtClean="0"/>
              <a:t>Diastolic time for </a:t>
            </a:r>
            <a:r>
              <a:rPr lang="en-IN" sz="3000" dirty="0" err="1" smtClean="0"/>
              <a:t>subendocardial</a:t>
            </a:r>
            <a:r>
              <a:rPr lang="en-IN" sz="3000" dirty="0" smtClean="0"/>
              <a:t> perfusion decreased (tachycardia)</a:t>
            </a:r>
          </a:p>
          <a:p>
            <a:pPr marL="228600" lvl="1">
              <a:spcBef>
                <a:spcPts val="1000"/>
              </a:spcBef>
            </a:pPr>
            <a:r>
              <a:rPr lang="en-IN" sz="3000" dirty="0" smtClean="0"/>
              <a:t>Compressive determinants of diastolic perfusion (preload) increased</a:t>
            </a:r>
          </a:p>
          <a:p>
            <a:r>
              <a:rPr lang="en-IN" sz="3000" dirty="0" smtClean="0"/>
              <a:t>Anything that increases resting flow</a:t>
            </a:r>
          </a:p>
          <a:p>
            <a:pPr>
              <a:buFont typeface="Wingdings" panose="05000000000000000000" pitchFamily="2" charset="2"/>
              <a:buChar char="Ø"/>
            </a:pPr>
            <a:r>
              <a:rPr lang="en-IN" sz="2600" dirty="0" smtClean="0"/>
              <a:t>Systolic pressure</a:t>
            </a:r>
          </a:p>
          <a:p>
            <a:pPr>
              <a:buFont typeface="Wingdings" panose="05000000000000000000" pitchFamily="2" charset="2"/>
              <a:buChar char="Ø"/>
            </a:pPr>
            <a:r>
              <a:rPr lang="en-IN" sz="2600" dirty="0" smtClean="0"/>
              <a:t>Heart rate</a:t>
            </a:r>
          </a:p>
          <a:p>
            <a:pPr>
              <a:buFont typeface="Wingdings" panose="05000000000000000000" pitchFamily="2" charset="2"/>
              <a:buChar char="Ø"/>
            </a:pPr>
            <a:r>
              <a:rPr lang="en-IN" sz="2600" dirty="0" smtClean="0"/>
              <a:t>Contractility</a:t>
            </a:r>
          </a:p>
          <a:p>
            <a:r>
              <a:rPr lang="en-IN" sz="3000" dirty="0" smtClean="0"/>
              <a:t>Reductions in arterial oxygen supply </a:t>
            </a:r>
          </a:p>
          <a:p>
            <a:pPr>
              <a:buFont typeface="Wingdings" panose="05000000000000000000" pitchFamily="2" charset="2"/>
              <a:buChar char="Ø"/>
            </a:pPr>
            <a:r>
              <a:rPr lang="en-IN" sz="2600" dirty="0" smtClean="0"/>
              <a:t>Anaemia</a:t>
            </a:r>
          </a:p>
          <a:p>
            <a:pPr>
              <a:buFont typeface="Wingdings" panose="05000000000000000000" pitchFamily="2" charset="2"/>
              <a:buChar char="Ø"/>
            </a:pPr>
            <a:r>
              <a:rPr lang="en-IN" sz="2600" dirty="0" smtClean="0"/>
              <a:t>Hypoxia</a:t>
            </a:r>
          </a:p>
        </p:txBody>
      </p:sp>
    </p:spTree>
    <p:extLst>
      <p:ext uri="{BB962C8B-B14F-4D97-AF65-F5344CB8AC3E}">
        <p14:creationId xmlns:p14="http://schemas.microsoft.com/office/powerpoint/2010/main" val="115627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sz="3600" dirty="0"/>
          </a:p>
        </p:txBody>
      </p:sp>
      <p:sp>
        <p:nvSpPr>
          <p:cNvPr id="3" name="Content Placeholder 2"/>
          <p:cNvSpPr>
            <a:spLocks noGrp="1"/>
          </p:cNvSpPr>
          <p:nvPr>
            <p:ph idx="1"/>
          </p:nvPr>
        </p:nvSpPr>
        <p:spPr/>
        <p:txBody>
          <a:bodyPr>
            <a:normAutofit/>
          </a:bodyPr>
          <a:lstStyle/>
          <a:p>
            <a:r>
              <a:rPr lang="en-IN" dirty="0" err="1" smtClean="0"/>
              <a:t>Subendocardial</a:t>
            </a:r>
            <a:r>
              <a:rPr lang="en-IN" dirty="0" smtClean="0"/>
              <a:t> ischemia in presence of normal coronary – possible</a:t>
            </a:r>
          </a:p>
          <a:p>
            <a:endParaRPr lang="en-IN" dirty="0"/>
          </a:p>
          <a:p>
            <a:r>
              <a:rPr lang="en-IN" dirty="0" smtClean="0"/>
              <a:t>Lower pressure limit of </a:t>
            </a:r>
            <a:r>
              <a:rPr lang="en-IN" dirty="0" err="1" smtClean="0"/>
              <a:t>autoregulation</a:t>
            </a:r>
            <a:r>
              <a:rPr lang="en-IN" dirty="0" smtClean="0"/>
              <a:t> -  70 mm Hg </a:t>
            </a:r>
          </a:p>
          <a:p>
            <a:pPr marL="0" indent="0">
              <a:buNone/>
            </a:pPr>
            <a:r>
              <a:rPr lang="en-IN" dirty="0"/>
              <a:t>	</a:t>
            </a:r>
            <a:r>
              <a:rPr lang="en-IN" dirty="0" smtClean="0"/>
              <a:t>(as low as 40 mm Hg)</a:t>
            </a:r>
          </a:p>
          <a:p>
            <a:endParaRPr lang="en-IN" dirty="0" smtClean="0"/>
          </a:p>
          <a:p>
            <a:r>
              <a:rPr lang="en-IN" dirty="0" smtClean="0"/>
              <a:t>Lower </a:t>
            </a:r>
            <a:r>
              <a:rPr lang="en-IN" dirty="0" err="1" smtClean="0"/>
              <a:t>autoregulatory</a:t>
            </a:r>
            <a:r>
              <a:rPr lang="en-IN" dirty="0" smtClean="0"/>
              <a:t> pressure limit increases during tachycardia </a:t>
            </a:r>
          </a:p>
          <a:p>
            <a:pPr>
              <a:buFont typeface="Wingdings" panose="05000000000000000000" pitchFamily="2" charset="2"/>
              <a:buChar char="Ø"/>
            </a:pPr>
            <a:r>
              <a:rPr lang="en-IN" dirty="0" smtClean="0"/>
              <a:t>Increase in flow requirements</a:t>
            </a:r>
          </a:p>
          <a:p>
            <a:pPr>
              <a:buFont typeface="Wingdings" panose="05000000000000000000" pitchFamily="2" charset="2"/>
              <a:buChar char="Ø"/>
            </a:pPr>
            <a:r>
              <a:rPr lang="en-IN" dirty="0" smtClean="0"/>
              <a:t>Reduction in the time available for perfusion</a:t>
            </a:r>
            <a:endParaRPr lang="en-IN" dirty="0"/>
          </a:p>
        </p:txBody>
      </p:sp>
    </p:spTree>
    <p:extLst>
      <p:ext uri="{BB962C8B-B14F-4D97-AF65-F5344CB8AC3E}">
        <p14:creationId xmlns:p14="http://schemas.microsoft.com/office/powerpoint/2010/main" val="2777925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9414</TotalTime>
  <Words>6891</Words>
  <Application>Microsoft Office PowerPoint</Application>
  <PresentationFormat>Widescreen</PresentationFormat>
  <Paragraphs>941</Paragraphs>
  <Slides>62</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Andalus</vt:lpstr>
      <vt:lpstr>Arial</vt:lpstr>
      <vt:lpstr>Brush Script MT</vt:lpstr>
      <vt:lpstr>Calibri</vt:lpstr>
      <vt:lpstr>Calibri Light</vt:lpstr>
      <vt:lpstr>Chiller</vt:lpstr>
      <vt:lpstr>Times New Roman</vt:lpstr>
      <vt:lpstr>Wingdings</vt:lpstr>
      <vt:lpstr>Office Theme</vt:lpstr>
      <vt:lpstr>Physiology Of Coronary Blood Flow</vt:lpstr>
      <vt:lpstr>Outline </vt:lpstr>
      <vt:lpstr>Control of Coronary Blood Flow</vt:lpstr>
      <vt:lpstr>PowerPoint Presentation</vt:lpstr>
      <vt:lpstr>Determinants of Myocardial Oxygen Consumption</vt:lpstr>
      <vt:lpstr>Coronary Autoregulation</vt:lpstr>
      <vt:lpstr>Coronary Reserve</vt:lpstr>
      <vt:lpstr>Maximum perfusion and coronary reserve reduced</vt:lpstr>
      <vt:lpstr>PowerPoint Presentation</vt:lpstr>
      <vt:lpstr>PowerPoint Presentation</vt:lpstr>
      <vt:lpstr>PowerPoint Presentation</vt:lpstr>
      <vt:lpstr>Endothelium-Dependent Modulation of Coronary Tone</vt:lpstr>
      <vt:lpstr>Endothelium-Dependent and Net Direct Effects of Neural Stimulation, Autacoids, and Vasodilators on Coronary Tone in Isolated Conduit and Coronary Resistance Arteries</vt:lpstr>
      <vt:lpstr>PowerPoint Presentation</vt:lpstr>
      <vt:lpstr>PowerPoint Presentation</vt:lpstr>
      <vt:lpstr>Nitric Oxide (Endothelium-Derived Relaxing Factor)</vt:lpstr>
      <vt:lpstr>NO-mediated vasodilation</vt:lpstr>
      <vt:lpstr>Endothelium-Dependent Hyperpolarizing Factor ( EDHF )</vt:lpstr>
      <vt:lpstr>Prostacyclin</vt:lpstr>
      <vt:lpstr>Endothelin</vt:lpstr>
      <vt:lpstr>Determinants of Coronary Vascular Resistance</vt:lpstr>
      <vt:lpstr>PowerPoint Presentation</vt:lpstr>
      <vt:lpstr>R1 - Epicardial Conduit Artery Resistance</vt:lpstr>
      <vt:lpstr>R2</vt:lpstr>
      <vt:lpstr>Compressive Resistance (R3) </vt:lpstr>
      <vt:lpstr>Effects of extravascular tissue pressure on transmural perfusion</vt:lpstr>
      <vt:lpstr>PowerPoint Presentation</vt:lpstr>
      <vt:lpstr>Microcirculatory pressure profile and local resistance changes</vt:lpstr>
      <vt:lpstr>Intraluminal Physical Forces Regulating Coronary Resistance </vt:lpstr>
      <vt:lpstr>Myogenic Regulation</vt:lpstr>
      <vt:lpstr>PowerPoint Presentation</vt:lpstr>
      <vt:lpstr>PowerPoint Presentation</vt:lpstr>
      <vt:lpstr>Metabolic Mediators of Coronary Resistance</vt:lpstr>
      <vt:lpstr>Adenosine</vt:lpstr>
      <vt:lpstr>ATP-Sensitive K+ Channels</vt:lpstr>
      <vt:lpstr>Glibenclamide</vt:lpstr>
      <vt:lpstr>Hypoxia</vt:lpstr>
      <vt:lpstr>Acidosis</vt:lpstr>
      <vt:lpstr>Neural Control of Coronary Conduit and Resistance Arteries</vt:lpstr>
      <vt:lpstr>Cholinergic Innervation – normally</vt:lpstr>
      <vt:lpstr>Cholinergic Innervation – Atherosclerosis</vt:lpstr>
      <vt:lpstr>PowerPoint Presentation</vt:lpstr>
      <vt:lpstr>Sympathetic Innervation</vt:lpstr>
      <vt:lpstr>PowerPoint Presentation</vt:lpstr>
      <vt:lpstr>Paracrine Vasoactive Mediators</vt:lpstr>
      <vt:lpstr>Endothelium-Dependent and Net Direct Effects of Neural Stimulation, Autacoids, and Vasodilators on Coronary Tone in Isolated Conduit and Coronary Resistance Arteries</vt:lpstr>
      <vt:lpstr>PowerPoint Presentation</vt:lpstr>
      <vt:lpstr>Serotonin</vt:lpstr>
      <vt:lpstr>Thromboxane A2 </vt:lpstr>
      <vt:lpstr>PowerPoint Presentation</vt:lpstr>
      <vt:lpstr>Coronary Vasospasm</vt:lpstr>
      <vt:lpstr>Variant angina with normal coronary arteries or prinzmetal angina</vt:lpstr>
      <vt:lpstr>Pharmacologic Vasodilation</vt:lpstr>
      <vt:lpstr>Nitroglycerin</vt:lpstr>
      <vt:lpstr>Calcium Channel Blockers</vt:lpstr>
      <vt:lpstr>Adenosine and A2 Receptor Agonists </vt:lpstr>
      <vt:lpstr>PowerPoint Presentation</vt:lpstr>
      <vt:lpstr> Right Coronary Artery Flow</vt:lpstr>
      <vt:lpstr>Measurement of coronary blood flow</vt:lpstr>
      <vt:lpstr>Coronary collateral circulation</vt:lpstr>
      <vt:lpstr>ABNORMAL CBF WITH NORMAL CORONARY ARTERIES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128</cp:revision>
  <dcterms:created xsi:type="dcterms:W3CDTF">2016-02-13T11:22:48Z</dcterms:created>
  <dcterms:modified xsi:type="dcterms:W3CDTF">2016-03-01T02:45:09Z</dcterms:modified>
</cp:coreProperties>
</file>